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</p:sldMasterIdLst>
  <p:notesMasterIdLst>
    <p:notesMasterId r:id="rId36"/>
  </p:notesMasterIdLst>
  <p:sldIdLst>
    <p:sldId id="256" r:id="rId2"/>
    <p:sldId id="257" r:id="rId3"/>
    <p:sldId id="258" r:id="rId4"/>
    <p:sldId id="261" r:id="rId5"/>
    <p:sldId id="279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9" r:id="rId33"/>
    <p:sldId id="310" r:id="rId34"/>
    <p:sldId id="312" r:id="rId35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37"/>
      <p:bold r:id="rId38"/>
      <p:italic r:id="rId39"/>
      <p:boldItalic r:id="rId40"/>
    </p:embeddedFont>
    <p:embeddedFont>
      <p:font typeface="Patrick Hand" panose="020B0604020202020204" charset="0"/>
      <p:regular r:id="rId41"/>
    </p:embeddedFont>
    <p:embeddedFont>
      <p:font typeface="Patrick Hand SC" panose="020B0604020202020204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" name="Google Shape;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b3ef6a9d46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b3ef6a9d46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acf3a1c217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acf3a1c217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acf3a1c217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gacf3a1c217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acf3a1c21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acf3a1c21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b3ef6a9d46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b3ef6a9d46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9f38ede7a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g9f38ede7a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b3ef6a9d46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gb3ef6a9d46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a359f8a48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ga359f8a48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b3ef6a9d46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gb3ef6a9d46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a359f8a480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a359f8a480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a359f8a480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a359f8a480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359f8a480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359f8a480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a359f8a480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a359f8a480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a359f8a480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a359f8a480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b3ef6a9d46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gb3ef6a9d46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b3ef6a9d46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gb3ef6a9d46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b3ef6a9d46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gb3ef6a9d46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a359f8a480_1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ga359f8a480_1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a359f8a480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a359f8a480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b3ef6a9d46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b3ef6a9d46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b3ef6a9d46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b3ef6a9d46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9f38ede7a7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9f38ede7a7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ç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3ef6a9d4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b3ef6a9d4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b3ef6a9d4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b3ef6a9d4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a359f8a480_1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ga359f8a480_1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a359f8a480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a359f8a480_1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b3ef6a9d46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b3ef6a9d46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ab422c4af0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gab422c4af0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40425" y="1991825"/>
            <a:ext cx="4063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3135950" y="922850"/>
            <a:ext cx="2872200" cy="35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&gt;"/>
              <a:defRPr/>
            </a:lvl1pPr>
            <a:lvl2pPr marL="914400" lvl="1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7pPr>
            <a:lvl8pPr marL="3657600" lvl="7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8pPr>
            <a:lvl9pPr marL="4114800" lvl="8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4297650" y="4726525"/>
            <a:ext cx="5487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1876225" y="1420400"/>
            <a:ext cx="23451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1876225" y="1853502"/>
            <a:ext cx="2345100" cy="20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&gt;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5887500" cy="29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&gt;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www.pngall.com/france-flag-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s.qaz.wiki/wiki/The_Voice:_la_plus_belle_voix" TargetMode="Externa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s.qaz.wiki/wiki/The_Voice:_la_plus_belle_voix" TargetMode="Externa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ctrTitle"/>
          </p:nvPr>
        </p:nvSpPr>
        <p:spPr>
          <a:xfrm>
            <a:off x="2709750" y="2234500"/>
            <a:ext cx="4315500" cy="13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dirty="0" err="1"/>
              <a:t>Cours</a:t>
            </a:r>
            <a:r>
              <a:rPr lang="en-US" dirty="0"/>
              <a:t> de </a:t>
            </a:r>
            <a:r>
              <a:rPr lang="en-US" dirty="0" err="1"/>
              <a:t>français</a:t>
            </a:r>
            <a:r>
              <a:rPr lang="en-US" dirty="0"/>
              <a:t> 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D47C60-16D9-40E9-B339-BD98D1CFE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64835" y="604221"/>
            <a:ext cx="3014330" cy="22607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28EE13-B029-4D74-A700-612C620F3895}"/>
              </a:ext>
            </a:extLst>
          </p:cNvPr>
          <p:cNvSpPr txBox="1"/>
          <p:nvPr/>
        </p:nvSpPr>
        <p:spPr>
          <a:xfrm>
            <a:off x="3064835" y="5201021"/>
            <a:ext cx="301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://www.pngall.com/france-flag-pn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nc/3.0/"/>
              </a:rPr>
              <a:t>CC BY-NC</a:t>
            </a:r>
            <a:endParaRPr lang="en-GB" sz="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50" name="Google Shape;250;p37"/>
          <p:cNvSpPr/>
          <p:nvPr/>
        </p:nvSpPr>
        <p:spPr>
          <a:xfrm>
            <a:off x="878150" y="614700"/>
            <a:ext cx="6559200" cy="3819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7"/>
          <p:cNvSpPr txBox="1"/>
          <p:nvPr/>
        </p:nvSpPr>
        <p:spPr>
          <a:xfrm>
            <a:off x="1216875" y="1179250"/>
            <a:ext cx="6611100" cy="27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   Quelle est sa nationalité?            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252" name="Google Shape;25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8375" y="2899275"/>
            <a:ext cx="850874" cy="594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8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258" name="Google Shape;25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0500" y="643325"/>
            <a:ext cx="5491550" cy="368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9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264" name="Google Shape;26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625" y="655875"/>
            <a:ext cx="5491550" cy="368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9"/>
          <p:cNvSpPr/>
          <p:nvPr/>
        </p:nvSpPr>
        <p:spPr>
          <a:xfrm>
            <a:off x="5805175" y="740150"/>
            <a:ext cx="2875800" cy="3625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 réponses</a:t>
            </a:r>
            <a:endParaRPr sz="20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congolaise       italienne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congolais         italien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marocaine        espagnole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marocain          espagnol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japonaise          belge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japonais            belge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indienne            suédoise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indien                suédois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0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271" name="Google Shape;27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4125" y="516650"/>
            <a:ext cx="5389925" cy="413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77" name="Google Shape;277;p41"/>
          <p:cNvSpPr/>
          <p:nvPr/>
        </p:nvSpPr>
        <p:spPr>
          <a:xfrm>
            <a:off x="1918375" y="847975"/>
            <a:ext cx="5519100" cy="3586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1"/>
          <p:cNvSpPr txBox="1"/>
          <p:nvPr/>
        </p:nvSpPr>
        <p:spPr>
          <a:xfrm>
            <a:off x="1994675" y="1216875"/>
            <a:ext cx="5833500" cy="27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          </a:t>
            </a: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            </a:t>
            </a: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Où habite </a:t>
            </a:r>
            <a:r>
              <a:rPr lang="en-US" sz="35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ton ami(e)</a:t>
            </a: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?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   </a:t>
            </a:r>
            <a:r>
              <a:rPr lang="en-US" sz="35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Mon ami(e)</a:t>
            </a: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habite 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    en/ au / aux….         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284" name="Google Shape;28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2375" y="0"/>
            <a:ext cx="6910300" cy="4855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3"/>
          <p:cNvSpPr txBox="1">
            <a:spLocks noGrp="1"/>
          </p:cNvSpPr>
          <p:nvPr>
            <p:ph type="title"/>
          </p:nvPr>
        </p:nvSpPr>
        <p:spPr>
          <a:xfrm>
            <a:off x="1706125" y="667550"/>
            <a:ext cx="2791200" cy="6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 qui es- ton ami(e)?</a:t>
            </a:r>
            <a:endParaRPr/>
          </a:p>
        </p:txBody>
      </p:sp>
      <p:sp>
        <p:nvSpPr>
          <p:cNvPr id="290" name="Google Shape;290;p43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91" name="Google Shape;291;p43"/>
          <p:cNvSpPr txBox="1"/>
          <p:nvPr/>
        </p:nvSpPr>
        <p:spPr>
          <a:xfrm>
            <a:off x="1831600" y="1354875"/>
            <a:ext cx="2408700" cy="29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Décris ton ami(e)</a:t>
            </a:r>
            <a:endParaRPr sz="16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(</a:t>
            </a:r>
            <a:r>
              <a:rPr lang="en-US" sz="16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nom, âge,date de ton anniversaire, état civil, profession, nationalité, pays </a:t>
            </a: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)</a:t>
            </a:r>
            <a:endParaRPr sz="16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__________________</a:t>
            </a:r>
            <a:endParaRPr sz="16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Mon amie s’appelle </a:t>
            </a:r>
            <a:r>
              <a:rPr lang="en-US" sz="16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Amel Bent</a:t>
            </a: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. Elle a </a:t>
            </a:r>
            <a:r>
              <a:rPr lang="en-US" sz="16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35 </a:t>
            </a: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ans. Son anniversaire, c’est le 21 juin. Elle est </a:t>
            </a:r>
            <a:r>
              <a:rPr lang="en-US" sz="16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mariée </a:t>
            </a: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et elle est </a:t>
            </a:r>
            <a:r>
              <a:rPr lang="en-US" sz="16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chanteuse</a:t>
            </a: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. Elle est </a:t>
            </a:r>
            <a:r>
              <a:rPr lang="en-US" sz="16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française</a:t>
            </a: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 et elle habite en </a:t>
            </a:r>
            <a:r>
              <a:rPr lang="en-US" sz="16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France</a:t>
            </a: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.</a:t>
            </a:r>
            <a:endParaRPr sz="16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292" name="Google Shape;29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0225" y="667562"/>
            <a:ext cx="2529000" cy="380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4"/>
          <p:cNvSpPr txBox="1">
            <a:spLocks noGrp="1"/>
          </p:cNvSpPr>
          <p:nvPr>
            <p:ph type="title"/>
          </p:nvPr>
        </p:nvSpPr>
        <p:spPr>
          <a:xfrm>
            <a:off x="1706125" y="667550"/>
            <a:ext cx="2791200" cy="6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qui est ton ami(e)?</a:t>
            </a:r>
            <a:endParaRPr/>
          </a:p>
        </p:txBody>
      </p:sp>
      <p:sp>
        <p:nvSpPr>
          <p:cNvPr id="298" name="Google Shape;298;p44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99" name="Google Shape;299;p44"/>
          <p:cNvSpPr txBox="1"/>
          <p:nvPr/>
        </p:nvSpPr>
        <p:spPr>
          <a:xfrm>
            <a:off x="1831600" y="1354875"/>
            <a:ext cx="2345100" cy="24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 Il faut remplir la fiche avec les réponses correctes de ta personnalité préférée.</a:t>
            </a:r>
            <a:endParaRPr sz="16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endParaRPr sz="160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300" name="Google Shape;30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8975" y="1570000"/>
            <a:ext cx="3014775" cy="159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425938" y="2421225"/>
            <a:ext cx="1351575" cy="191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073DC8-E4F6-45E6-AAF7-14093303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425938" y="2365687"/>
            <a:ext cx="1209675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5"/>
          <p:cNvSpPr txBox="1">
            <a:spLocks noGrp="1"/>
          </p:cNvSpPr>
          <p:nvPr>
            <p:ph type="title"/>
          </p:nvPr>
        </p:nvSpPr>
        <p:spPr>
          <a:xfrm>
            <a:off x="1706125" y="667550"/>
            <a:ext cx="2791200" cy="6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qui est ton ami(e)?</a:t>
            </a:r>
            <a:endParaRPr/>
          </a:p>
        </p:txBody>
      </p:sp>
      <p:sp>
        <p:nvSpPr>
          <p:cNvPr id="307" name="Google Shape;307;p45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308" name="Google Shape;308;p45"/>
          <p:cNvSpPr txBox="1"/>
          <p:nvPr/>
        </p:nvSpPr>
        <p:spPr>
          <a:xfrm>
            <a:off x="1831600" y="1354875"/>
            <a:ext cx="2345100" cy="24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 Il faut remplir la fiche avec les réponses correctes de ta personnalité préférée.</a:t>
            </a:r>
            <a:endParaRPr sz="16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endParaRPr sz="160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309" name="Google Shape;30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3900" y="667550"/>
            <a:ext cx="3014775" cy="159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425938" y="2421225"/>
            <a:ext cx="1351575" cy="1919399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5"/>
          <p:cNvSpPr txBox="1"/>
          <p:nvPr/>
        </p:nvSpPr>
        <p:spPr>
          <a:xfrm>
            <a:off x="4616600" y="2333400"/>
            <a:ext cx="30147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Amel Bent                    35 ans</a:t>
            </a:r>
            <a:endParaRPr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française                      chanteuse</a:t>
            </a:r>
            <a:endParaRPr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marié                           France</a:t>
            </a:r>
            <a:endParaRPr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BF823E-251E-40FB-858D-DB63B4E187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519438" y="2258925"/>
            <a:ext cx="1209675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6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317" name="Google Shape;317;p46"/>
          <p:cNvSpPr/>
          <p:nvPr/>
        </p:nvSpPr>
        <p:spPr>
          <a:xfrm>
            <a:off x="1918375" y="847975"/>
            <a:ext cx="5519100" cy="3586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46"/>
          <p:cNvSpPr txBox="1"/>
          <p:nvPr/>
        </p:nvSpPr>
        <p:spPr>
          <a:xfrm>
            <a:off x="2418825" y="1313575"/>
            <a:ext cx="5409300" cy="26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Vous aimez les chiffres?            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319" name="Google Shape;31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8375" y="2899275"/>
            <a:ext cx="850874" cy="594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34" name="Google Shape;3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74357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8"/>
          <p:cNvSpPr txBox="1"/>
          <p:nvPr/>
        </p:nvSpPr>
        <p:spPr>
          <a:xfrm>
            <a:off x="420311" y="131135"/>
            <a:ext cx="387733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 dirty="0">
                <a:solidFill>
                  <a:srgbClr val="FFE7A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Bonjour !</a:t>
            </a:r>
            <a:endParaRPr dirty="0"/>
          </a:p>
        </p:txBody>
      </p:sp>
      <p:sp>
        <p:nvSpPr>
          <p:cNvPr id="36" name="Google Shape;36;p8"/>
          <p:cNvSpPr txBox="1"/>
          <p:nvPr/>
        </p:nvSpPr>
        <p:spPr>
          <a:xfrm>
            <a:off x="1487450" y="1987900"/>
            <a:ext cx="6436200" cy="25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PROFESSEURE DE FRANÇAIS :</a:t>
            </a:r>
            <a:r>
              <a:rPr lang="en-US" sz="2600" dirty="0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CARLA GASKIN</a:t>
            </a:r>
            <a:endParaRPr sz="2600" dirty="0">
              <a:solidFill>
                <a:srgbClr val="FFFF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FFFF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POUR ME CONTACTER:</a:t>
            </a:r>
            <a:r>
              <a:rPr lang="en-US" sz="2600" dirty="0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 cgaskin@ccfs.edu.bb</a:t>
            </a:r>
            <a:endParaRPr sz="2600" dirty="0">
              <a:solidFill>
                <a:srgbClr val="FFFFFF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7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325" name="Google Shape;325;p47"/>
          <p:cNvSpPr/>
          <p:nvPr/>
        </p:nvSpPr>
        <p:spPr>
          <a:xfrm>
            <a:off x="1918375" y="847975"/>
            <a:ext cx="5519100" cy="3586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47"/>
          <p:cNvSpPr txBox="1"/>
          <p:nvPr/>
        </p:nvSpPr>
        <p:spPr>
          <a:xfrm>
            <a:off x="2418825" y="1313575"/>
            <a:ext cx="5409300" cy="26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Tu aimes les chiffres?            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327" name="Google Shape;32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8375" y="2899275"/>
            <a:ext cx="850874" cy="594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8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333" name="Google Shape;333;p48"/>
          <p:cNvSpPr/>
          <p:nvPr/>
        </p:nvSpPr>
        <p:spPr>
          <a:xfrm>
            <a:off x="1918375" y="847975"/>
            <a:ext cx="5519100" cy="3586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8"/>
          <p:cNvSpPr txBox="1"/>
          <p:nvPr/>
        </p:nvSpPr>
        <p:spPr>
          <a:xfrm>
            <a:off x="2418825" y="1313575"/>
            <a:ext cx="5409300" cy="26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J’aime les chiffres.            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335" name="Google Shape;33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8375" y="2899275"/>
            <a:ext cx="850874" cy="594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9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341" name="Google Shape;341;p49"/>
          <p:cNvSpPr/>
          <p:nvPr/>
        </p:nvSpPr>
        <p:spPr>
          <a:xfrm>
            <a:off x="1918375" y="847975"/>
            <a:ext cx="5519100" cy="3586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9"/>
          <p:cNvSpPr txBox="1"/>
          <p:nvPr/>
        </p:nvSpPr>
        <p:spPr>
          <a:xfrm>
            <a:off x="2418825" y="1313575"/>
            <a:ext cx="5409300" cy="26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Je n’aime pas les chiffres.            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343" name="Google Shape;343;p49"/>
          <p:cNvPicPr preferRelativeResize="0"/>
          <p:nvPr/>
        </p:nvPicPr>
        <p:blipFill rotWithShape="1">
          <a:blip r:embed="rId3">
            <a:alphaModFix/>
          </a:blip>
          <a:srcRect t="15055" b="15048"/>
          <a:stretch/>
        </p:blipFill>
        <p:spPr>
          <a:xfrm>
            <a:off x="3208375" y="2816600"/>
            <a:ext cx="969151" cy="67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0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349" name="Google Shape;349;p50"/>
          <p:cNvSpPr/>
          <p:nvPr/>
        </p:nvSpPr>
        <p:spPr>
          <a:xfrm>
            <a:off x="1392500" y="847975"/>
            <a:ext cx="7238700" cy="4220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50"/>
          <p:cNvSpPr txBox="1"/>
          <p:nvPr/>
        </p:nvSpPr>
        <p:spPr>
          <a:xfrm>
            <a:off x="2534125" y="1313575"/>
            <a:ext cx="4641600" cy="3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Patrick Hand"/>
                <a:ea typeface="Patrick Hand"/>
                <a:cs typeface="Patrick Hand"/>
                <a:sym typeface="Patrick Hand"/>
              </a:rPr>
              <a:t>       </a:t>
            </a:r>
            <a:r>
              <a:rPr lang="en-US" sz="19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</a:t>
            </a:r>
            <a:r>
              <a:rPr lang="en-US" sz="1900" b="1" u="sng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Les nombres de 20 à 100 </a:t>
            </a:r>
            <a:endParaRPr sz="19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Patrick Hand"/>
                <a:ea typeface="Patrick Hand"/>
                <a:cs typeface="Patrick Hand"/>
                <a:sym typeface="Patrick Hand"/>
              </a:rPr>
              <a:t>24. vingt- quatre</a:t>
            </a:r>
            <a:endParaRPr sz="19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Patrick Hand"/>
                <a:ea typeface="Patrick Hand"/>
                <a:cs typeface="Patrick Hand"/>
                <a:sym typeface="Patrick Hand"/>
              </a:rPr>
              <a:t>9. neuf</a:t>
            </a:r>
            <a:endParaRPr sz="19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Patrick Hand"/>
                <a:ea typeface="Patrick Hand"/>
                <a:cs typeface="Patrick Hand"/>
                <a:sym typeface="Patrick Hand"/>
              </a:rPr>
              <a:t>70. soixante- dix</a:t>
            </a:r>
            <a:endParaRPr sz="19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Patrick Hand"/>
                <a:ea typeface="Patrick Hand"/>
                <a:cs typeface="Patrick Hand"/>
                <a:sym typeface="Patrick Hand"/>
              </a:rPr>
              <a:t>92. quatre- vingt- douze</a:t>
            </a:r>
            <a:endParaRPr sz="19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Patrick Hand"/>
                <a:ea typeface="Patrick Hand"/>
                <a:cs typeface="Patrick Hand"/>
                <a:sym typeface="Patrick Hand"/>
              </a:rPr>
              <a:t>74. soixante- quatorze</a:t>
            </a:r>
            <a:endParaRPr sz="19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Patrick Hand"/>
                <a:ea typeface="Patrick Hand"/>
                <a:cs typeface="Patrick Hand"/>
                <a:sym typeface="Patrick Hand"/>
              </a:rPr>
              <a:t>27. vingt- sept</a:t>
            </a:r>
            <a:endParaRPr sz="19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Patrick Hand"/>
                <a:ea typeface="Patrick Hand"/>
                <a:cs typeface="Patrick Hand"/>
                <a:sym typeface="Patrick Hand"/>
              </a:rPr>
              <a:t>35. trente- cinq</a:t>
            </a:r>
            <a:endParaRPr sz="19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Patrick Hand"/>
                <a:ea typeface="Patrick Hand"/>
                <a:cs typeface="Patrick Hand"/>
                <a:sym typeface="Patrick Hand"/>
              </a:rPr>
              <a:t>30. trente</a:t>
            </a:r>
            <a:endParaRPr sz="19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Patrick Hand"/>
                <a:ea typeface="Patrick Hand"/>
                <a:cs typeface="Patrick Hand"/>
                <a:sym typeface="Patrick Hand"/>
              </a:rPr>
              <a:t>88. quatre- vingt- huit</a:t>
            </a:r>
            <a:endParaRPr sz="19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Patrick Hand"/>
                <a:ea typeface="Patrick Hand"/>
                <a:cs typeface="Patrick Hand"/>
                <a:sym typeface="Patrick Hand"/>
              </a:rPr>
              <a:t>43. quarante- trois</a:t>
            </a:r>
            <a:endParaRPr sz="19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    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351" name="Google Shape;35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525" y="3375975"/>
            <a:ext cx="850874" cy="594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pic>
        <p:nvPicPr>
          <p:cNvPr id="357" name="Google Shape;35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2375" y="0"/>
            <a:ext cx="6910300" cy="4855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pic>
        <p:nvPicPr>
          <p:cNvPr id="363" name="Google Shape;363;p52"/>
          <p:cNvPicPr preferRelativeResize="0"/>
          <p:nvPr/>
        </p:nvPicPr>
        <p:blipFill rotWithShape="1">
          <a:blip r:embed="rId3">
            <a:alphaModFix/>
          </a:blip>
          <a:srcRect l="3700" t="-1810" r="-3700" b="1810"/>
          <a:stretch/>
        </p:blipFill>
        <p:spPr>
          <a:xfrm>
            <a:off x="0" y="0"/>
            <a:ext cx="6724175" cy="48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52"/>
          <p:cNvSpPr/>
          <p:nvPr/>
        </p:nvSpPr>
        <p:spPr>
          <a:xfrm>
            <a:off x="6485825" y="138000"/>
            <a:ext cx="2658300" cy="4629300"/>
          </a:xfrm>
          <a:prstGeom prst="round1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Patrick Hand"/>
                <a:ea typeface="Patrick Hand"/>
                <a:cs typeface="Patrick Hand"/>
                <a:sym typeface="Patrick Hand"/>
              </a:rPr>
              <a:t>68%</a:t>
            </a:r>
            <a:endParaRPr sz="17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Patrick Hand"/>
                <a:ea typeface="Patrick Hand"/>
                <a:cs typeface="Patrick Hand"/>
                <a:sym typeface="Patrick Hand"/>
              </a:rPr>
              <a:t>46%</a:t>
            </a:r>
            <a:endParaRPr sz="17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Patrick Hand"/>
                <a:ea typeface="Patrick Hand"/>
                <a:cs typeface="Patrick Hand"/>
                <a:sym typeface="Patrick Hand"/>
              </a:rPr>
              <a:t>36%</a:t>
            </a:r>
            <a:endParaRPr sz="17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Patrick Hand"/>
                <a:ea typeface="Patrick Hand"/>
                <a:cs typeface="Patrick Hand"/>
                <a:sym typeface="Patrick Hand"/>
              </a:rPr>
              <a:t>29%</a:t>
            </a:r>
            <a:endParaRPr sz="17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Patrick Hand"/>
                <a:ea typeface="Patrick Hand"/>
                <a:cs typeface="Patrick Hand"/>
                <a:sym typeface="Patrick Hand"/>
              </a:rPr>
              <a:t>15%</a:t>
            </a:r>
            <a:endParaRPr sz="1700"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3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370" name="Google Shape;370;p53"/>
          <p:cNvPicPr preferRelativeResize="0"/>
          <p:nvPr/>
        </p:nvPicPr>
        <p:blipFill rotWithShape="1">
          <a:blip r:embed="rId3">
            <a:alphaModFix/>
          </a:blip>
          <a:srcRect l="3700" t="-1810" r="-3700" b="1810"/>
          <a:stretch/>
        </p:blipFill>
        <p:spPr>
          <a:xfrm>
            <a:off x="0" y="138000"/>
            <a:ext cx="6533072" cy="4717675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53"/>
          <p:cNvSpPr/>
          <p:nvPr/>
        </p:nvSpPr>
        <p:spPr>
          <a:xfrm>
            <a:off x="6285100" y="182188"/>
            <a:ext cx="2658300" cy="4629300"/>
          </a:xfrm>
          <a:prstGeom prst="round1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Patrick Hand"/>
                <a:ea typeface="Patrick Hand"/>
                <a:cs typeface="Patrick Hand"/>
                <a:sym typeface="Patrick Hand"/>
              </a:rPr>
              <a:t>68% - soixante- huit</a:t>
            </a:r>
            <a:endParaRPr sz="17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Patrick Hand"/>
                <a:ea typeface="Patrick Hand"/>
                <a:cs typeface="Patrick Hand"/>
                <a:sym typeface="Patrick Hand"/>
              </a:rPr>
              <a:t>46%- quarante- six</a:t>
            </a:r>
            <a:endParaRPr sz="17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Patrick Hand"/>
                <a:ea typeface="Patrick Hand"/>
                <a:cs typeface="Patrick Hand"/>
                <a:sym typeface="Patrick Hand"/>
              </a:rPr>
              <a:t>39% - trente- neuf </a:t>
            </a:r>
            <a:endParaRPr sz="17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Patrick Hand"/>
                <a:ea typeface="Patrick Hand"/>
                <a:cs typeface="Patrick Hand"/>
                <a:sym typeface="Patrick Hand"/>
              </a:rPr>
              <a:t>29%- vingt- neuf</a:t>
            </a:r>
            <a:endParaRPr sz="17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Patrick Hand"/>
                <a:ea typeface="Patrick Hand"/>
                <a:cs typeface="Patrick Hand"/>
                <a:sym typeface="Patrick Hand"/>
              </a:rPr>
              <a:t>15%- quinze</a:t>
            </a:r>
            <a:endParaRPr sz="1700"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4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pic>
        <p:nvPicPr>
          <p:cNvPr id="377" name="Google Shape;37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5575" y="1190500"/>
            <a:ext cx="4754600" cy="29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5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383" name="Google Shape;383;p55"/>
          <p:cNvSpPr/>
          <p:nvPr/>
        </p:nvSpPr>
        <p:spPr>
          <a:xfrm>
            <a:off x="526900" y="614700"/>
            <a:ext cx="7125600" cy="4152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5"/>
          <p:cNvSpPr txBox="1"/>
          <p:nvPr/>
        </p:nvSpPr>
        <p:spPr>
          <a:xfrm>
            <a:off x="1216875" y="1179250"/>
            <a:ext cx="6611100" cy="27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Mes pays indispensables sont: </a:t>
            </a:r>
            <a:r>
              <a:rPr lang="en-US" sz="24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La France, L’Italie et le Japon.</a:t>
            </a:r>
            <a:endParaRPr sz="24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Mes continents préférés sont: </a:t>
            </a:r>
            <a:r>
              <a:rPr lang="en-US" sz="24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L’Europe et L’Asie.</a:t>
            </a:r>
            <a:endParaRPr sz="24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Je préfère voyager </a:t>
            </a:r>
            <a:r>
              <a:rPr lang="en-US" sz="24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avec des amis. </a:t>
            </a:r>
            <a:endParaRPr sz="24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6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pic>
        <p:nvPicPr>
          <p:cNvPr id="390" name="Google Shape;390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4700" y="654225"/>
            <a:ext cx="3655775" cy="378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56"/>
          <p:cNvSpPr/>
          <p:nvPr/>
        </p:nvSpPr>
        <p:spPr>
          <a:xfrm>
            <a:off x="4905150" y="654375"/>
            <a:ext cx="3424800" cy="3786600"/>
          </a:xfrm>
          <a:prstGeom prst="round1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Trouvez “le(s) pays, les nationalités et l’état civil dans l’article.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Les pays: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Les nationalités: 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état civil :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2747375" y="603200"/>
            <a:ext cx="3600600" cy="4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900" u="sng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900" u="sng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900" u="sng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900" u="sng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900" u="sng" dirty="0">
                <a:solidFill>
                  <a:srgbClr val="FF0000"/>
                </a:solidFill>
              </a:rPr>
              <a:t>Au </a:t>
            </a:r>
            <a:r>
              <a:rPr lang="en-US" sz="1900" u="sng" dirty="0" err="1">
                <a:solidFill>
                  <a:srgbClr val="FF0000"/>
                </a:solidFill>
              </a:rPr>
              <a:t>programme</a:t>
            </a:r>
            <a:r>
              <a:rPr lang="en-US" sz="1900" u="sng" dirty="0">
                <a:solidFill>
                  <a:srgbClr val="FF0000"/>
                </a:solidFill>
              </a:rPr>
              <a:t> </a:t>
            </a:r>
            <a:r>
              <a:rPr lang="en-US" sz="1900" u="sng" dirty="0" err="1">
                <a:solidFill>
                  <a:srgbClr val="FF0000"/>
                </a:solidFill>
              </a:rPr>
              <a:t>ce</a:t>
            </a:r>
            <a:r>
              <a:rPr lang="en-US" sz="1900" u="sng" dirty="0">
                <a:solidFill>
                  <a:srgbClr val="FF0000"/>
                </a:solidFill>
              </a:rPr>
              <a:t> </a:t>
            </a:r>
            <a:r>
              <a:rPr lang="en-US" sz="1900" u="sng" dirty="0" err="1">
                <a:solidFill>
                  <a:srgbClr val="FF0000"/>
                </a:solidFill>
              </a:rPr>
              <a:t>soir</a:t>
            </a:r>
            <a:r>
              <a:rPr lang="en-US" sz="13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sz="1200" dirty="0">
                <a:solidFill>
                  <a:srgbClr val="000000"/>
                </a:solidFill>
              </a:rPr>
              <a:t>         </a:t>
            </a:r>
            <a:endParaRPr sz="17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700" dirty="0"/>
              <a:t>                Quelle </a:t>
            </a:r>
            <a:r>
              <a:rPr lang="en-US" sz="1700" dirty="0" err="1"/>
              <a:t>est</a:t>
            </a:r>
            <a:r>
              <a:rPr lang="en-US" sz="1700" dirty="0"/>
              <a:t> </a:t>
            </a:r>
            <a:r>
              <a:rPr lang="en-US" sz="1700" dirty="0" err="1"/>
              <a:t>sa</a:t>
            </a:r>
            <a:r>
              <a:rPr lang="en-US" sz="1700" dirty="0"/>
              <a:t> </a:t>
            </a:r>
            <a:r>
              <a:rPr lang="en-US" sz="1700" dirty="0" err="1"/>
              <a:t>nationalité</a:t>
            </a:r>
            <a:r>
              <a:rPr lang="en-US" sz="1700" dirty="0"/>
              <a:t>?</a:t>
            </a:r>
            <a:endParaRPr sz="17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700" dirty="0"/>
              <a:t>    </a:t>
            </a:r>
            <a:r>
              <a:rPr lang="en-US" sz="1700" dirty="0" err="1"/>
              <a:t>Où</a:t>
            </a:r>
            <a:r>
              <a:rPr lang="en-US" sz="1700" dirty="0"/>
              <a:t> </a:t>
            </a:r>
            <a:r>
              <a:rPr lang="en-US" sz="1700" dirty="0" err="1"/>
              <a:t>habite</a:t>
            </a:r>
            <a:r>
              <a:rPr lang="en-US" sz="1700" dirty="0"/>
              <a:t> ton </a:t>
            </a:r>
            <a:r>
              <a:rPr lang="en-US" sz="1700" dirty="0" err="1"/>
              <a:t>ami</a:t>
            </a:r>
            <a:r>
              <a:rPr lang="en-US" sz="1700" dirty="0"/>
              <a:t>(e)?/ Qui </a:t>
            </a:r>
            <a:r>
              <a:rPr lang="en-US" sz="1700" dirty="0" err="1"/>
              <a:t>est</a:t>
            </a:r>
            <a:r>
              <a:rPr lang="en-US" sz="1700" dirty="0"/>
              <a:t> ton </a:t>
            </a:r>
            <a:r>
              <a:rPr lang="en-US" sz="1700" dirty="0" err="1"/>
              <a:t>ami</a:t>
            </a:r>
            <a:r>
              <a:rPr lang="en-US" sz="1700" dirty="0"/>
              <a:t>(e)?</a:t>
            </a:r>
            <a:endParaRPr sz="17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700" dirty="0"/>
              <a:t>      </a:t>
            </a:r>
            <a:r>
              <a:rPr lang="en-US" sz="1700" dirty="0" err="1"/>
              <a:t>Vous</a:t>
            </a:r>
            <a:r>
              <a:rPr lang="en-US" sz="1700" dirty="0"/>
              <a:t> </a:t>
            </a:r>
            <a:r>
              <a:rPr lang="en-US" sz="1700" dirty="0" err="1"/>
              <a:t>aimez</a:t>
            </a:r>
            <a:r>
              <a:rPr lang="en-US" sz="1700" dirty="0"/>
              <a:t>/ Tu </a:t>
            </a:r>
            <a:r>
              <a:rPr lang="en-US" sz="1700" dirty="0" err="1"/>
              <a:t>aimes</a:t>
            </a:r>
            <a:r>
              <a:rPr lang="en-US" sz="1700" dirty="0"/>
              <a:t> les </a:t>
            </a:r>
            <a:r>
              <a:rPr lang="en-US" sz="1700" dirty="0" err="1"/>
              <a:t>chiffres</a:t>
            </a:r>
            <a:r>
              <a:rPr lang="en-US" sz="1700" dirty="0"/>
              <a:t>?</a:t>
            </a:r>
            <a:endParaRPr sz="17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700" dirty="0"/>
              <a:t>                            Devoirs</a:t>
            </a:r>
            <a:endParaRPr sz="17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7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700" dirty="0"/>
              <a:t>                           </a:t>
            </a:r>
            <a:endParaRPr sz="17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700" dirty="0"/>
              <a:t>                  </a:t>
            </a:r>
            <a:endParaRPr sz="17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900" dirty="0"/>
              <a:t>                     </a:t>
            </a:r>
            <a:endParaRPr sz="1900" dirty="0"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4297650" y="4726525"/>
            <a:ext cx="5487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7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pic>
        <p:nvPicPr>
          <p:cNvPr id="397" name="Google Shape;39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4700" y="654225"/>
            <a:ext cx="3655775" cy="378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57"/>
          <p:cNvSpPr/>
          <p:nvPr/>
        </p:nvSpPr>
        <p:spPr>
          <a:xfrm>
            <a:off x="4905150" y="654375"/>
            <a:ext cx="3424800" cy="3786600"/>
          </a:xfrm>
          <a:prstGeom prst="round1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Trouvez “le(s) pays, les nationalités et l’état civil dans l’article.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Les pays:  la France, le Japon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Les nationalités: française, libanaise, brésilienne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état civil : divorcé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8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404" name="Google Shape;404;p58"/>
          <p:cNvSpPr txBox="1">
            <a:spLocks noGrp="1"/>
          </p:cNvSpPr>
          <p:nvPr>
            <p:ph type="title" idx="4294967295"/>
          </p:nvPr>
        </p:nvSpPr>
        <p:spPr>
          <a:xfrm>
            <a:off x="1612025" y="457975"/>
            <a:ext cx="5700000" cy="496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>
                <a:solidFill>
                  <a:srgbClr val="FFFFFF"/>
                </a:solidFill>
              </a:rPr>
              <a:t> </a:t>
            </a:r>
            <a:endParaRPr sz="3800" dirty="0">
              <a:solidFill>
                <a:srgbClr val="FFE59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>
                <a:solidFill>
                  <a:schemeClr val="accent5"/>
                </a:solidFill>
              </a:rPr>
              <a:t>QUI  ES –ton </a:t>
            </a:r>
            <a:r>
              <a:rPr lang="en-US" sz="3400" dirty="0" err="1">
                <a:solidFill>
                  <a:schemeClr val="accent5"/>
                </a:solidFill>
              </a:rPr>
              <a:t>ami</a:t>
            </a:r>
            <a:r>
              <a:rPr lang="en-US" sz="3400" dirty="0">
                <a:solidFill>
                  <a:schemeClr val="accent5"/>
                </a:solidFill>
              </a:rPr>
              <a:t>(e)</a:t>
            </a:r>
            <a:r>
              <a:rPr lang="en-US" sz="2800" dirty="0">
                <a:solidFill>
                  <a:schemeClr val="accent5"/>
                </a:solidFill>
              </a:rPr>
              <a:t>?</a:t>
            </a:r>
            <a:endParaRPr sz="2800" dirty="0">
              <a:solidFill>
                <a:srgbClr val="FFE599"/>
              </a:solidFill>
            </a:endParaRPr>
          </a:p>
        </p:txBody>
      </p:sp>
      <p:sp>
        <p:nvSpPr>
          <p:cNvPr id="405" name="Google Shape;405;p58"/>
          <p:cNvSpPr txBox="1"/>
          <p:nvPr/>
        </p:nvSpPr>
        <p:spPr>
          <a:xfrm>
            <a:off x="1487075" y="3252950"/>
            <a:ext cx="57834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06" name="Google Shape;406;p58"/>
          <p:cNvSpPr txBox="1"/>
          <p:nvPr/>
        </p:nvSpPr>
        <p:spPr>
          <a:xfrm>
            <a:off x="1819050" y="3460850"/>
            <a:ext cx="55629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07" name="Google Shape;407;p58"/>
          <p:cNvSpPr/>
          <p:nvPr/>
        </p:nvSpPr>
        <p:spPr>
          <a:xfrm>
            <a:off x="3415175" y="3844600"/>
            <a:ext cx="1927200" cy="1298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8" name="Google Shape;408;p58"/>
          <p:cNvPicPr preferRelativeResize="0"/>
          <p:nvPr/>
        </p:nvPicPr>
        <p:blipFill rotWithShape="1">
          <a:blip r:embed="rId3">
            <a:alphaModFix/>
          </a:blip>
          <a:srcRect l="13434" r="13434"/>
          <a:stretch/>
        </p:blipFill>
        <p:spPr>
          <a:xfrm>
            <a:off x="3911942" y="3901075"/>
            <a:ext cx="1100158" cy="11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58"/>
          <p:cNvSpPr txBox="1"/>
          <p:nvPr/>
        </p:nvSpPr>
        <p:spPr>
          <a:xfrm>
            <a:off x="5419500" y="4064625"/>
            <a:ext cx="2584200" cy="7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VOUS COMPRENEZ?</a:t>
            </a:r>
            <a:endParaRPr sz="2400">
              <a:solidFill>
                <a:srgbClr val="FFFFFF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10" name="Google Shape;410;p58"/>
          <p:cNvSpPr txBox="1"/>
          <p:nvPr/>
        </p:nvSpPr>
        <p:spPr>
          <a:xfrm>
            <a:off x="1612024" y="786808"/>
            <a:ext cx="5965075" cy="3057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E599"/>
                </a:solidFill>
                <a:latin typeface="Comic Sans MS"/>
                <a:ea typeface="Comic Sans MS"/>
                <a:cs typeface="Comic Sans MS"/>
                <a:sym typeface="Comic Sans MS"/>
              </a:rPr>
              <a:t>Qui es- ton </a:t>
            </a:r>
            <a:r>
              <a:rPr lang="en-US" sz="1800" dirty="0" err="1">
                <a:solidFill>
                  <a:srgbClr val="FFE599"/>
                </a:solidFill>
                <a:latin typeface="Comic Sans MS"/>
                <a:ea typeface="Comic Sans MS"/>
                <a:cs typeface="Comic Sans MS"/>
                <a:sym typeface="Comic Sans MS"/>
              </a:rPr>
              <a:t>ami</a:t>
            </a:r>
            <a:r>
              <a:rPr lang="en-US" sz="1800" dirty="0">
                <a:solidFill>
                  <a:srgbClr val="FFE5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(e)? </a:t>
            </a:r>
            <a:endParaRPr sz="1800" dirty="0">
              <a:solidFill>
                <a:srgbClr val="FFE5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ic Sans MS"/>
              <a:buChar char="-"/>
            </a:pPr>
            <a:r>
              <a:rPr lang="en-US" sz="18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Il / Elle </a:t>
            </a:r>
            <a:r>
              <a:rPr lang="en-US" sz="1800" dirty="0" err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s’appelle</a:t>
            </a:r>
            <a:r>
              <a:rPr lang="en-US" sz="18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___________</a:t>
            </a:r>
            <a:endParaRPr sz="18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800"/>
              <a:buFont typeface="Comic Sans MS"/>
              <a:buChar char="-"/>
            </a:pPr>
            <a:r>
              <a:rPr lang="en-US" sz="1800" dirty="0" err="1">
                <a:solidFill>
                  <a:srgbClr val="FFE599"/>
                </a:solidFill>
                <a:latin typeface="Comic Sans MS"/>
                <a:ea typeface="Comic Sans MS"/>
                <a:cs typeface="Comic Sans MS"/>
                <a:sym typeface="Comic Sans MS"/>
              </a:rPr>
              <a:t>Où</a:t>
            </a:r>
            <a:r>
              <a:rPr lang="en-US" sz="1800" dirty="0">
                <a:solidFill>
                  <a:srgbClr val="FFE5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dirty="0" err="1">
                <a:solidFill>
                  <a:srgbClr val="FFE599"/>
                </a:solidFill>
                <a:latin typeface="Comic Sans MS"/>
                <a:ea typeface="Comic Sans MS"/>
                <a:cs typeface="Comic Sans MS"/>
                <a:sym typeface="Comic Sans MS"/>
              </a:rPr>
              <a:t>habites</a:t>
            </a:r>
            <a:r>
              <a:rPr lang="en-US" sz="1800" dirty="0">
                <a:solidFill>
                  <a:srgbClr val="FFE5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ton </a:t>
            </a:r>
            <a:r>
              <a:rPr lang="en-US" sz="1800" dirty="0" err="1">
                <a:solidFill>
                  <a:srgbClr val="FFE599"/>
                </a:solidFill>
                <a:latin typeface="Comic Sans MS"/>
                <a:ea typeface="Comic Sans MS"/>
                <a:cs typeface="Comic Sans MS"/>
                <a:sym typeface="Comic Sans MS"/>
              </a:rPr>
              <a:t>ami</a:t>
            </a:r>
            <a:r>
              <a:rPr lang="en-US" sz="1800" dirty="0">
                <a:solidFill>
                  <a:srgbClr val="FFE599"/>
                </a:solidFill>
                <a:latin typeface="Comic Sans MS"/>
                <a:ea typeface="Comic Sans MS"/>
                <a:cs typeface="Comic Sans MS"/>
                <a:sym typeface="Comic Sans MS"/>
              </a:rPr>
              <a:t>(e) ?</a:t>
            </a:r>
            <a:endParaRPr sz="1800" dirty="0">
              <a:solidFill>
                <a:srgbClr val="FFE5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ic Sans MS"/>
              <a:buChar char="-"/>
            </a:pPr>
            <a:r>
              <a:rPr lang="en-US" sz="18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Il / Elle </a:t>
            </a:r>
            <a:r>
              <a:rPr lang="en-US" sz="1800" dirty="0" err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habite</a:t>
            </a:r>
            <a:r>
              <a:rPr lang="en-US" sz="18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_______________</a:t>
            </a:r>
            <a:endParaRPr sz="18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E599"/>
                </a:solidFill>
                <a:latin typeface="Comic Sans MS"/>
                <a:ea typeface="Comic Sans MS"/>
                <a:cs typeface="Comic Sans MS"/>
                <a:sym typeface="Comic Sans MS"/>
              </a:rPr>
              <a:t>Quelle </a:t>
            </a:r>
            <a:r>
              <a:rPr lang="en-US" sz="1800" dirty="0" err="1">
                <a:solidFill>
                  <a:srgbClr val="FFE599"/>
                </a:solidFill>
                <a:latin typeface="Comic Sans MS"/>
                <a:ea typeface="Comic Sans MS"/>
                <a:cs typeface="Comic Sans MS"/>
                <a:sym typeface="Comic Sans MS"/>
              </a:rPr>
              <a:t>est</a:t>
            </a:r>
            <a:r>
              <a:rPr lang="en-US" sz="1800" dirty="0">
                <a:solidFill>
                  <a:srgbClr val="FFE5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dirty="0" err="1">
                <a:solidFill>
                  <a:srgbClr val="FFE599"/>
                </a:solidFill>
                <a:latin typeface="Comic Sans MS"/>
                <a:ea typeface="Comic Sans MS"/>
                <a:cs typeface="Comic Sans MS"/>
                <a:sym typeface="Comic Sans MS"/>
              </a:rPr>
              <a:t>sa</a:t>
            </a:r>
            <a:r>
              <a:rPr lang="en-US" sz="1800" dirty="0">
                <a:solidFill>
                  <a:srgbClr val="FFE5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dirty="0" err="1">
                <a:solidFill>
                  <a:srgbClr val="FFE599"/>
                </a:solidFill>
                <a:latin typeface="Comic Sans MS"/>
                <a:ea typeface="Comic Sans MS"/>
                <a:cs typeface="Comic Sans MS"/>
                <a:sym typeface="Comic Sans MS"/>
              </a:rPr>
              <a:t>nationalité</a:t>
            </a:r>
            <a:r>
              <a:rPr lang="en-US" sz="1800" dirty="0">
                <a:solidFill>
                  <a:srgbClr val="FFE599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 sz="1800" dirty="0">
              <a:solidFill>
                <a:srgbClr val="FFE5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ic Sans MS"/>
              <a:buChar char="-"/>
            </a:pPr>
            <a:r>
              <a:rPr lang="en-US" sz="18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Il / Elle </a:t>
            </a:r>
            <a:r>
              <a:rPr lang="en-US" sz="1800" dirty="0" err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est</a:t>
            </a:r>
            <a:r>
              <a:rPr lang="en-US" sz="18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________________</a:t>
            </a:r>
            <a:r>
              <a:rPr lang="en-US" sz="1800" dirty="0">
                <a:solidFill>
                  <a:srgbClr val="FFE599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800" dirty="0">
              <a:solidFill>
                <a:srgbClr val="FFE5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800"/>
              <a:buFont typeface="Comic Sans MS"/>
              <a:buChar char="-"/>
            </a:pPr>
            <a:endParaRPr sz="1800" dirty="0">
              <a:solidFill>
                <a:srgbClr val="FFE5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E5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Quelle </a:t>
            </a:r>
            <a:r>
              <a:rPr lang="en-US" sz="1800" dirty="0" err="1">
                <a:solidFill>
                  <a:srgbClr val="FFE599"/>
                </a:solidFill>
                <a:latin typeface="Comic Sans MS"/>
                <a:ea typeface="Comic Sans MS"/>
                <a:cs typeface="Comic Sans MS"/>
                <a:sym typeface="Comic Sans MS"/>
              </a:rPr>
              <a:t>est</a:t>
            </a:r>
            <a:r>
              <a:rPr lang="en-US" sz="1800" dirty="0">
                <a:solidFill>
                  <a:srgbClr val="FFE5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son </a:t>
            </a:r>
            <a:r>
              <a:rPr lang="en-US" sz="1800" dirty="0" err="1">
                <a:solidFill>
                  <a:srgbClr val="FFE599"/>
                </a:solidFill>
                <a:latin typeface="Comic Sans MS"/>
                <a:ea typeface="Comic Sans MS"/>
                <a:cs typeface="Comic Sans MS"/>
                <a:sym typeface="Comic Sans MS"/>
              </a:rPr>
              <a:t>état</a:t>
            </a:r>
            <a:r>
              <a:rPr lang="en-US" sz="1800" dirty="0">
                <a:solidFill>
                  <a:srgbClr val="FFE5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civil?</a:t>
            </a:r>
            <a:endParaRPr sz="1800" dirty="0">
              <a:solidFill>
                <a:srgbClr val="FFE5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ic Sans MS"/>
              <a:buChar char="-"/>
            </a:pPr>
            <a:r>
              <a:rPr lang="en-US" sz="18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Il/ Elle </a:t>
            </a:r>
            <a:r>
              <a:rPr lang="en-US" sz="1800" dirty="0" err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est</a:t>
            </a:r>
            <a:r>
              <a:rPr lang="en-US" sz="18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________________.</a:t>
            </a:r>
            <a:r>
              <a:rPr lang="en-US" sz="1800" dirty="0">
                <a:solidFill>
                  <a:srgbClr val="FFE5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800" dirty="0">
              <a:solidFill>
                <a:srgbClr val="FFE5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0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pic>
        <p:nvPicPr>
          <p:cNvPr id="424" name="Google Shape;424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658"/>
            <a:ext cx="9144000" cy="5743573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60"/>
          <p:cNvSpPr txBox="1"/>
          <p:nvPr/>
        </p:nvSpPr>
        <p:spPr>
          <a:xfrm>
            <a:off x="602175" y="2220500"/>
            <a:ext cx="7376400" cy="28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E7A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           la FIN</a:t>
            </a:r>
            <a:r>
              <a:rPr lang="en-US" sz="7200">
                <a:solidFill>
                  <a:srgbClr val="FFE7A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!!!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pic>
        <p:nvPicPr>
          <p:cNvPr id="431" name="Google Shape;431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5743574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61"/>
          <p:cNvSpPr txBox="1"/>
          <p:nvPr/>
        </p:nvSpPr>
        <p:spPr>
          <a:xfrm>
            <a:off x="420311" y="131135"/>
            <a:ext cx="3877339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 dirty="0">
                <a:solidFill>
                  <a:srgbClr val="FFE7A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Bonne </a:t>
            </a:r>
            <a:r>
              <a:rPr lang="en-US" sz="8000" b="0" i="0" u="none" strike="noStrike" cap="none" dirty="0" err="1">
                <a:solidFill>
                  <a:srgbClr val="FFE7A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journée</a:t>
            </a:r>
            <a:r>
              <a:rPr lang="en-US" sz="8000" b="0" i="0" u="none" strike="noStrike" cap="none" dirty="0">
                <a:solidFill>
                  <a:srgbClr val="FFE7A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!</a:t>
            </a: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3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444" name="Google Shape;444;p63"/>
          <p:cNvSpPr txBox="1">
            <a:spLocks noGrp="1"/>
          </p:cNvSpPr>
          <p:nvPr>
            <p:ph type="ctrTitle" idx="4294967295"/>
          </p:nvPr>
        </p:nvSpPr>
        <p:spPr>
          <a:xfrm>
            <a:off x="1830875" y="820648"/>
            <a:ext cx="53067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</a:pPr>
            <a:r>
              <a:rPr lang="en-US" sz="60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MERCI !</a:t>
            </a:r>
            <a:endParaRPr sz="6000" b="0" i="0" u="none" strike="noStrike" cap="none">
              <a:solidFill>
                <a:schemeClr val="accent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445" name="Google Shape;445;p63"/>
          <p:cNvSpPr txBox="1">
            <a:spLocks noGrp="1"/>
          </p:cNvSpPr>
          <p:nvPr>
            <p:ph type="subTitle" idx="4294967295"/>
          </p:nvPr>
        </p:nvSpPr>
        <p:spPr>
          <a:xfrm>
            <a:off x="1755625" y="1504347"/>
            <a:ext cx="5306700" cy="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Des questions ?</a:t>
            </a:r>
            <a:endParaRPr sz="3600" b="1" i="0" u="none" strike="noStrike" cap="none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 i="0" u="none" strike="noStrike" cap="none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62" name="Google Shape;6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8850" y="587075"/>
            <a:ext cx="5946401" cy="42859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2"/>
          <p:cNvSpPr txBox="1"/>
          <p:nvPr/>
        </p:nvSpPr>
        <p:spPr>
          <a:xfrm>
            <a:off x="1844125" y="464150"/>
            <a:ext cx="6009000" cy="4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                            Contrat Pédagogique</a:t>
            </a:r>
            <a:endParaRPr sz="20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>
            <a:spLocks noGrp="1"/>
          </p:cNvSpPr>
          <p:nvPr>
            <p:ph type="title"/>
          </p:nvPr>
        </p:nvSpPr>
        <p:spPr>
          <a:xfrm>
            <a:off x="1706125" y="667550"/>
            <a:ext cx="2791200" cy="6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 qui es- tu?</a:t>
            </a:r>
            <a:endParaRPr/>
          </a:p>
        </p:txBody>
      </p:sp>
      <p:sp>
        <p:nvSpPr>
          <p:cNvPr id="196" name="Google Shape;196;p30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97" name="Google Shape;197;p30"/>
          <p:cNvSpPr txBox="1"/>
          <p:nvPr/>
        </p:nvSpPr>
        <p:spPr>
          <a:xfrm>
            <a:off x="1831600" y="1354875"/>
            <a:ext cx="2408700" cy="29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Décris toi- même</a:t>
            </a:r>
            <a:endParaRPr sz="16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(</a:t>
            </a:r>
            <a:r>
              <a:rPr lang="en-US" sz="16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nom, âge,date de ton anniversaire, état civil, profession, nationalité, pays </a:t>
            </a: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)</a:t>
            </a:r>
            <a:endParaRPr sz="16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__________________</a:t>
            </a:r>
            <a:endParaRPr sz="16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Je m’appelle </a:t>
            </a:r>
            <a:r>
              <a:rPr lang="en-US" sz="16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Amel Bent</a:t>
            </a: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.J’ai </a:t>
            </a:r>
            <a:r>
              <a:rPr lang="en-US" sz="16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35 </a:t>
            </a: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ans. Mon anniversaire, c’est le 21 juin. Je suis </a:t>
            </a:r>
            <a:r>
              <a:rPr lang="en-US" sz="16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mariée </a:t>
            </a: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et je suis </a:t>
            </a:r>
            <a:r>
              <a:rPr lang="en-US" sz="16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chanteuse</a:t>
            </a: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. Je suis </a:t>
            </a:r>
            <a:r>
              <a:rPr lang="en-US" sz="16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française</a:t>
            </a: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 et J’habite en </a:t>
            </a:r>
            <a:r>
              <a:rPr lang="en-US" sz="16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France</a:t>
            </a: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.</a:t>
            </a:r>
            <a:endParaRPr sz="16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198" name="Google Shape;19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6375" y="833475"/>
            <a:ext cx="2791200" cy="313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222" name="Google Shape;222;p33"/>
          <p:cNvPicPr preferRelativeResize="0"/>
          <p:nvPr/>
        </p:nvPicPr>
        <p:blipFill rotWithShape="1">
          <a:blip r:embed="rId3">
            <a:alphaModFix/>
          </a:blip>
          <a:srcRect t="53453" r="-1978"/>
          <a:stretch/>
        </p:blipFill>
        <p:spPr>
          <a:xfrm>
            <a:off x="1385538" y="1154150"/>
            <a:ext cx="5946375" cy="253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28" name="Google Shape;228;p34"/>
          <p:cNvSpPr/>
          <p:nvPr/>
        </p:nvSpPr>
        <p:spPr>
          <a:xfrm>
            <a:off x="878150" y="614700"/>
            <a:ext cx="6559200" cy="3819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4"/>
          <p:cNvSpPr txBox="1"/>
          <p:nvPr/>
        </p:nvSpPr>
        <p:spPr>
          <a:xfrm>
            <a:off x="1103975" y="752700"/>
            <a:ext cx="6723900" cy="31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                                  </a:t>
            </a:r>
            <a:r>
              <a:rPr lang="en-US" sz="3500" u="sng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Les nationalités   </a:t>
            </a: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      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Je suis </a:t>
            </a:r>
            <a:r>
              <a:rPr lang="en-US" sz="35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barbadien</a:t>
            </a: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(ne).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Tu es </a:t>
            </a:r>
            <a:r>
              <a:rPr lang="en-US" sz="35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barbadien</a:t>
            </a: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(ne).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 Il est </a:t>
            </a:r>
            <a:r>
              <a:rPr lang="en-US" sz="35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barbadien</a:t>
            </a: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.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 Elle est barbadienne.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35" name="Google Shape;235;p35"/>
          <p:cNvSpPr/>
          <p:nvPr/>
        </p:nvSpPr>
        <p:spPr>
          <a:xfrm>
            <a:off x="263450" y="376350"/>
            <a:ext cx="8217000" cy="4528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5"/>
          <p:cNvSpPr txBox="1"/>
          <p:nvPr/>
        </p:nvSpPr>
        <p:spPr>
          <a:xfrm>
            <a:off x="1103975" y="752700"/>
            <a:ext cx="6723900" cy="38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                                 </a:t>
            </a:r>
            <a:r>
              <a:rPr lang="en-US" sz="1700" u="sng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US" sz="3500" u="sng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Les nationalités </a:t>
            </a: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        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 Nous sommes </a:t>
            </a:r>
            <a:r>
              <a:rPr lang="en-US" sz="35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barbadiens</a:t>
            </a: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.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                       barbadiennes.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 Vous êtes </a:t>
            </a:r>
            <a:r>
              <a:rPr lang="en-US" sz="35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barbadiens</a:t>
            </a: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.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                 barbadiennes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 Ils sont </a:t>
            </a:r>
            <a:r>
              <a:rPr lang="en-US" sz="35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barbadiens</a:t>
            </a: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.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         Elle sont barbadiennes.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42" name="Google Shape;242;p36"/>
          <p:cNvSpPr txBox="1"/>
          <p:nvPr/>
        </p:nvSpPr>
        <p:spPr>
          <a:xfrm>
            <a:off x="1292150" y="915800"/>
            <a:ext cx="6812100" cy="10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latin typeface="Patrick Hand"/>
                <a:ea typeface="Patrick Hand"/>
                <a:cs typeface="Patrick Hand"/>
                <a:sym typeface="Patrick Hand"/>
              </a:rPr>
              <a:t>Les nationalités  </a:t>
            </a:r>
            <a:endParaRPr sz="380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243" name="Google Shape;243;p36"/>
          <p:cNvPicPr preferRelativeResize="0"/>
          <p:nvPr/>
        </p:nvPicPr>
        <p:blipFill rotWithShape="1">
          <a:blip r:embed="rId3">
            <a:alphaModFix/>
          </a:blip>
          <a:srcRect l="8116" r="8116"/>
          <a:stretch/>
        </p:blipFill>
        <p:spPr>
          <a:xfrm>
            <a:off x="363825" y="1790100"/>
            <a:ext cx="3337000" cy="285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6"/>
          <p:cNvSpPr/>
          <p:nvPr/>
        </p:nvSpPr>
        <p:spPr>
          <a:xfrm>
            <a:off x="4014450" y="1790100"/>
            <a:ext cx="4679400" cy="27888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</a:rPr>
              <a:t>Il est japonais.</a:t>
            </a:r>
            <a:endParaRPr sz="23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</a:rPr>
              <a:t>Elle est chinoise.</a:t>
            </a:r>
            <a:endParaRPr sz="23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</a:rPr>
              <a:t>Il est américain.</a:t>
            </a:r>
            <a:endParaRPr sz="23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</a:rPr>
              <a:t>Elle est colombienne.</a:t>
            </a:r>
            <a:endParaRPr sz="23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</a:rPr>
              <a:t>Il est italien.</a:t>
            </a:r>
            <a:endParaRPr sz="23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</a:rPr>
              <a:t>Il est bèlge.</a:t>
            </a:r>
            <a:endParaRPr sz="23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albot template">
  <a:themeElements>
    <a:clrScheme name="Custom 347">
      <a:dk1>
        <a:srgbClr val="393B44"/>
      </a:dk1>
      <a:lt1>
        <a:srgbClr val="FFFFFF"/>
      </a:lt1>
      <a:dk2>
        <a:srgbClr val="98ADBE"/>
      </a:dk2>
      <a:lt2>
        <a:srgbClr val="F5F5F5"/>
      </a:lt2>
      <a:accent1>
        <a:srgbClr val="2768CF"/>
      </a:accent1>
      <a:accent2>
        <a:srgbClr val="39B5D8"/>
      </a:accent2>
      <a:accent3>
        <a:srgbClr val="F16A39"/>
      </a:accent3>
      <a:accent4>
        <a:srgbClr val="DA2323"/>
      </a:accent4>
      <a:accent5>
        <a:srgbClr val="FFE599"/>
      </a:accent5>
      <a:accent6>
        <a:srgbClr val="FFD966"/>
      </a:accent6>
      <a:hlink>
        <a:srgbClr val="0B8FB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681</Words>
  <Application>Microsoft Office PowerPoint</Application>
  <PresentationFormat>On-screen Show (16:9)</PresentationFormat>
  <Paragraphs>215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Patrick Hand</vt:lpstr>
      <vt:lpstr>Arial</vt:lpstr>
      <vt:lpstr>Comic Sans MS</vt:lpstr>
      <vt:lpstr>Patrick Hand SC</vt:lpstr>
      <vt:lpstr>Talbot template</vt:lpstr>
      <vt:lpstr>Cours de français </vt:lpstr>
      <vt:lpstr>PowerPoint Presentation</vt:lpstr>
      <vt:lpstr>PowerPoint Presentation</vt:lpstr>
      <vt:lpstr>PowerPoint Presentation</vt:lpstr>
      <vt:lpstr> qui es- tu?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qui es- ton ami(e)?</vt:lpstr>
      <vt:lpstr>qui est ton ami(e)?</vt:lpstr>
      <vt:lpstr>qui est ton ami(e)?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QUI  ES –ton ami(e)?</vt:lpstr>
      <vt:lpstr>PowerPoint Presentation</vt:lpstr>
      <vt:lpstr>PowerPoint Presentation</vt:lpstr>
      <vt:lpstr>MERCI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de français </dc:title>
  <dc:creator>Carla Gaskin</dc:creator>
  <cp:lastModifiedBy>Carla  Gaskin</cp:lastModifiedBy>
  <cp:revision>3</cp:revision>
  <dcterms:modified xsi:type="dcterms:W3CDTF">2021-01-26T17:41:57Z</dcterms:modified>
</cp:coreProperties>
</file>