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66" r:id="rId3"/>
    <p:sldId id="260" r:id="rId4"/>
    <p:sldId id="257" r:id="rId5"/>
    <p:sldId id="259" r:id="rId6"/>
    <p:sldId id="258" r:id="rId7"/>
    <p:sldId id="267" r:id="rId8"/>
    <p:sldId id="268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2" d="100"/>
          <a:sy n="82" d="100"/>
        </p:scale>
        <p:origin x="-1026" y="2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050DC1EC-E49B-46CE-B049-68C0612CAF0C}" type="datetimeFigureOut">
              <a:rPr lang="en-US" smtClean="0"/>
              <a:t>4/13/2019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2A059CA0-BFA2-4F11-B6CF-81FAC449E0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DC1EC-E49B-46CE-B049-68C0612CAF0C}" type="datetimeFigureOut">
              <a:rPr lang="en-US" smtClean="0"/>
              <a:t>4/13/2019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59CA0-BFA2-4F11-B6CF-81FAC449E0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DC1EC-E49B-46CE-B049-68C0612CAF0C}" type="datetimeFigureOut">
              <a:rPr lang="en-US" smtClean="0"/>
              <a:t>4/13/2019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59CA0-BFA2-4F11-B6CF-81FAC449E0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DC1EC-E49B-46CE-B049-68C0612CAF0C}" type="datetimeFigureOut">
              <a:rPr lang="en-US" smtClean="0"/>
              <a:t>4/13/2019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59CA0-BFA2-4F11-B6CF-81FAC449E0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DC1EC-E49B-46CE-B049-68C0612CAF0C}" type="datetimeFigureOut">
              <a:rPr lang="en-US" smtClean="0"/>
              <a:t>4/13/2019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59CA0-BFA2-4F11-B6CF-81FAC449E0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DC1EC-E49B-46CE-B049-68C0612CAF0C}" type="datetimeFigureOut">
              <a:rPr lang="en-US" smtClean="0"/>
              <a:t>4/13/2019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59CA0-BFA2-4F11-B6CF-81FAC449E0D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DC1EC-E49B-46CE-B049-68C0612CAF0C}" type="datetimeFigureOut">
              <a:rPr lang="en-US" smtClean="0"/>
              <a:t>4/13/2019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59CA0-BFA2-4F11-B6CF-81FAC449E0D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DC1EC-E49B-46CE-B049-68C0612CAF0C}" type="datetimeFigureOut">
              <a:rPr lang="en-US" smtClean="0"/>
              <a:t>4/13/2019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59CA0-BFA2-4F11-B6CF-81FAC449E0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DC1EC-E49B-46CE-B049-68C0612CAF0C}" type="datetimeFigureOut">
              <a:rPr lang="en-US" smtClean="0"/>
              <a:t>4/13/2019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59CA0-BFA2-4F11-B6CF-81FAC449E0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050DC1EC-E49B-46CE-B049-68C0612CAF0C}" type="datetimeFigureOut">
              <a:rPr lang="en-US" smtClean="0"/>
              <a:t>4/13/2019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2A059CA0-BFA2-4F11-B6CF-81FAC449E0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050DC1EC-E49B-46CE-B049-68C0612CAF0C}" type="datetimeFigureOut">
              <a:rPr lang="en-US" smtClean="0"/>
              <a:t>4/13/2019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2A059CA0-BFA2-4F11-B6CF-81FAC449E0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050DC1EC-E49B-46CE-B049-68C0612CAF0C}" type="datetimeFigureOut">
              <a:rPr lang="en-US" smtClean="0"/>
              <a:t>4/13/2019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2A059CA0-BFA2-4F11-B6CF-81FAC449E0D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>
                    <a:lumMod val="50000"/>
                  </a:schemeClr>
                </a:solidFill>
                <a:latin typeface="AR CHRISTY" panose="02000000000000000000" pitchFamily="2" charset="0"/>
              </a:rPr>
              <a:t>Au restaurant</a:t>
            </a:r>
            <a:endParaRPr lang="en-US" dirty="0">
              <a:solidFill>
                <a:schemeClr val="bg2">
                  <a:lumMod val="50000"/>
                </a:schemeClr>
              </a:solidFill>
              <a:latin typeface="AR CHRISTY" panose="020000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sz="40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 BLANCA" panose="02000000000000000000" pitchFamily="2" charset="0"/>
              </a:rPr>
              <a:t>En</a:t>
            </a:r>
            <a:r>
              <a:rPr lang="en-US" sz="4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 BLANCA" panose="02000000000000000000" pitchFamily="2" charset="0"/>
              </a:rPr>
              <a:t> Martinique </a:t>
            </a:r>
            <a:endParaRPr lang="en-US" sz="4000" dirty="0">
              <a:solidFill>
                <a:schemeClr val="tx2">
                  <a:lumMod val="60000"/>
                  <a:lumOff val="40000"/>
                </a:schemeClr>
              </a:solidFill>
              <a:latin typeface="AR BLANC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450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97212" y="2394835"/>
            <a:ext cx="2975715" cy="1124812"/>
          </a:xfrm>
        </p:spPr>
        <p:txBody>
          <a:bodyPr>
            <a:normAutofit/>
          </a:bodyPr>
          <a:lstStyle/>
          <a:p>
            <a:r>
              <a:rPr lang="en-US" sz="1800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Je </a:t>
            </a:r>
            <a:r>
              <a:rPr lang="en-US" sz="1800" dirty="0" err="1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suis</a:t>
            </a:r>
            <a:r>
              <a:rPr lang="en-US" sz="1800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800" dirty="0" err="1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arrivée</a:t>
            </a:r>
            <a:r>
              <a:rPr lang="en-US" sz="1800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 au restaurant </a:t>
            </a:r>
            <a:r>
              <a:rPr lang="en-US" sz="1800" dirty="0" err="1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ordinaire</a:t>
            </a:r>
            <a:r>
              <a:rPr lang="en-US" sz="1800" dirty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,</a:t>
            </a:r>
            <a:r>
              <a:rPr lang="en-US" sz="1800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sz="1800" dirty="0" err="1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proche</a:t>
            </a:r>
            <a:r>
              <a:rPr lang="en-US" sz="1800" dirty="0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 de la </a:t>
            </a:r>
            <a:r>
              <a:rPr lang="en-US" sz="1800" dirty="0" err="1" smtClean="0">
                <a:solidFill>
                  <a:schemeClr val="tx2">
                    <a:lumMod val="75000"/>
                  </a:schemeClr>
                </a:solidFill>
                <a:latin typeface="Comic Sans MS" panose="030F0702030302020204" pitchFamily="66" charset="0"/>
              </a:rPr>
              <a:t>plage</a:t>
            </a:r>
            <a:r>
              <a:rPr lang="en-US" sz="1800" dirty="0" smtClean="0">
                <a:solidFill>
                  <a:schemeClr val="tx2">
                    <a:lumMod val="75000"/>
                  </a:schemeClr>
                </a:solidFill>
              </a:rPr>
              <a:t>. </a:t>
            </a:r>
            <a:endParaRPr lang="en-US" sz="18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05" b="6105"/>
          <a:stretch>
            <a:fillRect/>
          </a:stretch>
        </p:blipFill>
        <p:spPr>
          <a:xfrm rot="60000">
            <a:off x="4899892" y="1150943"/>
            <a:ext cx="3041610" cy="4484415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 Le </a:t>
            </a:r>
            <a:r>
              <a:rPr lang="en-US" dirty="0" err="1" smtClean="0"/>
              <a:t>Vocabulaire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pPr algn="l"/>
            <a:r>
              <a:rPr lang="en-US" dirty="0" smtClean="0"/>
              <a:t>Bonjour Monsieur </a:t>
            </a:r>
            <a:r>
              <a:rPr lang="en-US" smtClean="0"/>
              <a:t>/ Madame</a:t>
            </a:r>
            <a:endParaRPr lang="en-US" dirty="0" smtClean="0"/>
          </a:p>
          <a:p>
            <a:pPr algn="l"/>
            <a:endParaRPr lang="en-US" dirty="0" smtClean="0"/>
          </a:p>
          <a:p>
            <a:pPr algn="l"/>
            <a:r>
              <a:rPr lang="en-US" dirty="0" err="1" smtClean="0"/>
              <a:t>J’ai</a:t>
            </a:r>
            <a:r>
              <a:rPr lang="en-US" dirty="0" smtClean="0"/>
              <a:t> </a:t>
            </a:r>
            <a:r>
              <a:rPr lang="en-US" dirty="0" err="1" smtClean="0"/>
              <a:t>réservé</a:t>
            </a:r>
            <a:r>
              <a:rPr lang="en-US" dirty="0" smtClean="0"/>
              <a:t> </a:t>
            </a:r>
            <a:r>
              <a:rPr lang="en-US" dirty="0" err="1" smtClean="0"/>
              <a:t>une</a:t>
            </a:r>
            <a:r>
              <a:rPr lang="en-US" dirty="0" smtClean="0"/>
              <a:t> table pour </a:t>
            </a:r>
            <a:r>
              <a:rPr lang="en-US" dirty="0" err="1" smtClean="0"/>
              <a:t>deux</a:t>
            </a:r>
            <a:r>
              <a:rPr lang="en-US" dirty="0" smtClean="0"/>
              <a:t> </a:t>
            </a:r>
            <a:r>
              <a:rPr lang="en-US" dirty="0" err="1" smtClean="0"/>
              <a:t>personnes</a:t>
            </a:r>
            <a:r>
              <a:rPr lang="en-US" dirty="0" smtClean="0"/>
              <a:t> .  </a:t>
            </a:r>
          </a:p>
          <a:p>
            <a:pPr algn="l"/>
            <a:endParaRPr lang="en-US" dirty="0" smtClean="0"/>
          </a:p>
          <a:p>
            <a:pPr algn="l"/>
            <a:r>
              <a:rPr lang="en-US" dirty="0" err="1" smtClean="0"/>
              <a:t>Pourriez</a:t>
            </a:r>
            <a:r>
              <a:rPr lang="en-US" dirty="0" smtClean="0"/>
              <a:t> </a:t>
            </a:r>
            <a:r>
              <a:rPr lang="en-US" dirty="0"/>
              <a:t>– </a:t>
            </a:r>
            <a:r>
              <a:rPr lang="en-US" dirty="0" err="1"/>
              <a:t>vous</a:t>
            </a:r>
            <a:r>
              <a:rPr lang="en-US" dirty="0"/>
              <a:t> nous donner </a:t>
            </a:r>
            <a:r>
              <a:rPr lang="en-US" dirty="0" err="1"/>
              <a:t>une</a:t>
            </a:r>
            <a:r>
              <a:rPr lang="en-US" dirty="0"/>
              <a:t> table </a:t>
            </a:r>
            <a:r>
              <a:rPr lang="en-US" dirty="0" err="1"/>
              <a:t>dans</a:t>
            </a:r>
            <a:r>
              <a:rPr lang="en-US" dirty="0"/>
              <a:t> le coin?</a:t>
            </a:r>
          </a:p>
        </p:txBody>
      </p:sp>
    </p:spTree>
    <p:extLst>
      <p:ext uri="{BB962C8B-B14F-4D97-AF65-F5344CB8AC3E}">
        <p14:creationId xmlns:p14="http://schemas.microsoft.com/office/powerpoint/2010/main" val="3825499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>
                <a:latin typeface="AR BLANCA" panose="02000000000000000000" pitchFamily="2" charset="0"/>
              </a:rPr>
              <a:t>Voici</a:t>
            </a:r>
            <a:r>
              <a:rPr lang="en-US" dirty="0" smtClean="0">
                <a:latin typeface="AR BLANCA" panose="02000000000000000000" pitchFamily="2" charset="0"/>
              </a:rPr>
              <a:t> le menu</a:t>
            </a:r>
            <a:endParaRPr lang="en-US" dirty="0">
              <a:latin typeface="AR BLANCA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" t="380" r="1426" b="21670"/>
          <a:stretch/>
        </p:blipFill>
        <p:spPr>
          <a:xfrm>
            <a:off x="3275856" y="2564904"/>
            <a:ext cx="2376264" cy="3388004"/>
          </a:xfrm>
        </p:spPr>
      </p:pic>
    </p:spTree>
    <p:extLst>
      <p:ext uri="{BB962C8B-B14F-4D97-AF65-F5344CB8AC3E}">
        <p14:creationId xmlns:p14="http://schemas.microsoft.com/office/powerpoint/2010/main" val="2768281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 rot="-60000">
            <a:off x="1054292" y="2087968"/>
            <a:ext cx="3118805" cy="1251596"/>
          </a:xfrm>
        </p:spPr>
        <p:txBody>
          <a:bodyPr>
            <a:normAutofit fontScale="90000"/>
          </a:bodyPr>
          <a:lstStyle/>
          <a:p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</a:rPr>
              <a:t>La </a:t>
            </a:r>
            <a:r>
              <a:rPr lang="en-US" sz="1800" dirty="0" err="1" smtClean="0">
                <a:solidFill>
                  <a:schemeClr val="bg2">
                    <a:lumMod val="50000"/>
                  </a:schemeClr>
                </a:solidFill>
              </a:rPr>
              <a:t>serveuse</a:t>
            </a: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bg2">
                    <a:lumMod val="50000"/>
                  </a:schemeClr>
                </a:solidFill>
              </a:rPr>
              <a:t>est</a:t>
            </a: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</a:rPr>
              <a:t> revenue avec le menu .</a:t>
            </a:r>
            <a:br>
              <a:rPr lang="en-US" sz="18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en-US" sz="1800" dirty="0" err="1" smtClean="0">
                <a:solidFill>
                  <a:schemeClr val="bg2">
                    <a:lumMod val="50000"/>
                  </a:schemeClr>
                </a:solidFill>
              </a:rPr>
              <a:t>J’ai</a:t>
            </a: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bg2">
                    <a:lumMod val="50000"/>
                  </a:schemeClr>
                </a:solidFill>
              </a:rPr>
              <a:t>regardé</a:t>
            </a: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</a:rPr>
              <a:t> le menu .</a:t>
            </a:r>
            <a:br>
              <a:rPr lang="en-US" sz="18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</a:rPr>
              <a:t>Après 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</a:rPr>
              <a:t>je </a:t>
            </a:r>
            <a:r>
              <a:rPr lang="en-US" sz="1800" dirty="0" err="1" smtClean="0">
                <a:solidFill>
                  <a:schemeClr val="bg2">
                    <a:lumMod val="50000"/>
                  </a:schemeClr>
                </a:solidFill>
              </a:rPr>
              <a:t>lui</a:t>
            </a: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bg2">
                    <a:lumMod val="50000"/>
                  </a:schemeClr>
                </a:solidFill>
              </a:rPr>
              <a:t>ai</a:t>
            </a: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bg2">
                    <a:lumMod val="50000"/>
                  </a:schemeClr>
                </a:solidFill>
              </a:rPr>
              <a:t>dit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</a:rPr>
              <a:t> : 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en-US" sz="2000" dirty="0">
                <a:solidFill>
                  <a:schemeClr val="bg2">
                    <a:lumMod val="50000"/>
                  </a:schemeClr>
                </a:solidFill>
              </a:rPr>
            </a:br>
            <a:endParaRPr lang="en-US" sz="20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000">
            <a:off x="5350929" y="1662142"/>
            <a:ext cx="2028305" cy="3603567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pPr algn="l"/>
            <a:r>
              <a:rPr lang="en-US" dirty="0" smtClean="0"/>
              <a:t>Je </a:t>
            </a:r>
            <a:r>
              <a:rPr lang="en-US" dirty="0" err="1" smtClean="0"/>
              <a:t>vais</a:t>
            </a:r>
            <a:r>
              <a:rPr lang="en-US" dirty="0" smtClean="0"/>
              <a:t> </a:t>
            </a:r>
            <a:r>
              <a:rPr lang="en-US" dirty="0" err="1" smtClean="0"/>
              <a:t>prendre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du </a:t>
            </a:r>
            <a:r>
              <a:rPr lang="en-US" dirty="0" err="1" smtClean="0">
                <a:solidFill>
                  <a:srgbClr val="FF0000"/>
                </a:solidFill>
              </a:rPr>
              <a:t>riz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0000"/>
                </a:solidFill>
              </a:rPr>
              <a:t>du </a:t>
            </a:r>
            <a:r>
              <a:rPr lang="en-US" dirty="0" err="1" smtClean="0">
                <a:solidFill>
                  <a:srgbClr val="FF0000"/>
                </a:solidFill>
              </a:rPr>
              <a:t>lambi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avec </a:t>
            </a:r>
            <a:r>
              <a:rPr lang="en-US" dirty="0" smtClean="0">
                <a:solidFill>
                  <a:srgbClr val="FF0000"/>
                </a:solidFill>
              </a:rPr>
              <a:t>des crudités </a:t>
            </a:r>
            <a:r>
              <a:rPr lang="en-US" dirty="0" err="1" smtClean="0"/>
              <a:t>comme</a:t>
            </a:r>
            <a:r>
              <a:rPr lang="en-US" dirty="0" smtClean="0"/>
              <a:t> plat principal.  </a:t>
            </a:r>
          </a:p>
          <a:p>
            <a:pPr algn="l"/>
            <a:endParaRPr lang="en-US" dirty="0" smtClean="0"/>
          </a:p>
          <a:p>
            <a:pPr algn="l"/>
            <a:r>
              <a:rPr lang="en-US" dirty="0" err="1" smtClean="0"/>
              <a:t>En</a:t>
            </a:r>
            <a:r>
              <a:rPr lang="en-US" dirty="0" smtClean="0"/>
              <a:t> plus , je </a:t>
            </a:r>
            <a:r>
              <a:rPr lang="en-US" dirty="0" err="1" smtClean="0"/>
              <a:t>voudrais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une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bouteille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d’eau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, </a:t>
            </a:r>
            <a:r>
              <a:rPr lang="en-US" dirty="0" err="1" smtClean="0"/>
              <a:t>s’il</a:t>
            </a:r>
            <a:r>
              <a:rPr lang="en-US" dirty="0" smtClean="0"/>
              <a:t> </a:t>
            </a:r>
            <a:r>
              <a:rPr lang="en-US" dirty="0" err="1" smtClean="0"/>
              <a:t>vous</a:t>
            </a:r>
            <a:r>
              <a:rPr lang="en-US" dirty="0" smtClean="0"/>
              <a:t> </a:t>
            </a:r>
            <a:r>
              <a:rPr lang="en-US" dirty="0" err="1" smtClean="0"/>
              <a:t>plaît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29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 rot="-60000">
            <a:off x="1194699" y="2682845"/>
            <a:ext cx="2980742" cy="836824"/>
          </a:xfrm>
        </p:spPr>
        <p:txBody>
          <a:bodyPr>
            <a:normAutofit/>
          </a:bodyPr>
          <a:lstStyle/>
          <a:p>
            <a:r>
              <a:rPr lang="en-US" sz="1600" dirty="0" smtClean="0">
                <a:latin typeface="Comic Sans MS" panose="030F0702030302020204" pitchFamily="66" charset="0"/>
              </a:rPr>
              <a:t>Le jour </a:t>
            </a:r>
            <a:r>
              <a:rPr lang="en-US" sz="1600" dirty="0" err="1" smtClean="0">
                <a:latin typeface="Comic Sans MS" panose="030F0702030302020204" pitchFamily="66" charset="0"/>
              </a:rPr>
              <a:t>suivant</a:t>
            </a:r>
            <a:r>
              <a:rPr lang="en-US" sz="1600" dirty="0" smtClean="0">
                <a:latin typeface="Comic Sans MS" panose="030F0702030302020204" pitchFamily="66" charset="0"/>
              </a:rPr>
              <a:t>, je </a:t>
            </a:r>
            <a:r>
              <a:rPr lang="en-US" sz="1600" dirty="0" err="1" smtClean="0">
                <a:latin typeface="Comic Sans MS" panose="030F0702030302020204" pitchFamily="66" charset="0"/>
              </a:rPr>
              <a:t>suis</a:t>
            </a:r>
            <a:r>
              <a:rPr lang="en-US" sz="1600" dirty="0" smtClean="0">
                <a:latin typeface="Comic Sans MS" panose="030F0702030302020204" pitchFamily="66" charset="0"/>
              </a:rPr>
              <a:t> </a:t>
            </a:r>
            <a:r>
              <a:rPr lang="en-US" sz="1600" dirty="0" err="1" smtClean="0">
                <a:latin typeface="Comic Sans MS" panose="030F0702030302020204" pitchFamily="66" charset="0"/>
              </a:rPr>
              <a:t>allée</a:t>
            </a:r>
            <a:r>
              <a:rPr lang="en-US" sz="1600" dirty="0" smtClean="0">
                <a:latin typeface="Comic Sans MS" panose="030F0702030302020204" pitchFamily="66" charset="0"/>
              </a:rPr>
              <a:t> à un </a:t>
            </a:r>
            <a:r>
              <a:rPr lang="en-US" sz="1600" dirty="0" err="1" smtClean="0">
                <a:latin typeface="Comic Sans MS" panose="030F0702030302020204" pitchFamily="66" charset="0"/>
              </a:rPr>
              <a:t>autre</a:t>
            </a:r>
            <a:r>
              <a:rPr lang="en-US" sz="1600" dirty="0" smtClean="0">
                <a:latin typeface="Comic Sans MS" panose="030F0702030302020204" pitchFamily="66" charset="0"/>
              </a:rPr>
              <a:t> restaurant. </a:t>
            </a:r>
            <a:endParaRPr lang="en-US" sz="1600" dirty="0">
              <a:latin typeface="Comic Sans MS" panose="030F0702030302020204" pitchFamily="66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90" r="-1012" b="3896"/>
          <a:stretch/>
        </p:blipFill>
        <p:spPr>
          <a:xfrm rot="60000">
            <a:off x="4896931" y="1510144"/>
            <a:ext cx="2943356" cy="4254150"/>
          </a:xfrm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9307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600" dirty="0" err="1">
                <a:latin typeface="Comic Sans MS" panose="030F0702030302020204" pitchFamily="66" charset="0"/>
              </a:rPr>
              <a:t>Comme</a:t>
            </a:r>
            <a:r>
              <a:rPr lang="en-US" sz="1600" dirty="0">
                <a:latin typeface="Comic Sans MS" panose="030F0702030302020204" pitchFamily="66" charset="0"/>
              </a:rPr>
              <a:t> entrée , </a:t>
            </a:r>
            <a:r>
              <a:rPr lang="en-US" sz="1600" dirty="0" err="1" smtClean="0">
                <a:latin typeface="Comic Sans MS" panose="030F0702030302020204" pitchFamily="66" charset="0"/>
              </a:rPr>
              <a:t>j’ai</a:t>
            </a:r>
            <a:r>
              <a:rPr lang="en-US" sz="1600" dirty="0" smtClean="0">
                <a:latin typeface="Comic Sans MS" panose="030F0702030302020204" pitchFamily="66" charset="0"/>
              </a:rPr>
              <a:t> </a:t>
            </a:r>
            <a:r>
              <a:rPr lang="en-US" sz="1600" dirty="0" err="1" smtClean="0">
                <a:latin typeface="Comic Sans MS" panose="030F0702030302020204" pitchFamily="66" charset="0"/>
              </a:rPr>
              <a:t>pris</a:t>
            </a:r>
            <a:r>
              <a:rPr lang="en-US" sz="1600" dirty="0" smtClean="0">
                <a:latin typeface="Comic Sans MS" panose="030F0702030302020204" pitchFamily="66" charset="0"/>
              </a:rPr>
              <a:t> </a:t>
            </a:r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des </a:t>
            </a:r>
            <a:r>
              <a:rPr lang="en-US" sz="16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accras</a:t>
            </a:r>
            <a:r>
              <a:rPr lang="en-US" sz="1600" dirty="0" smtClean="0">
                <a:latin typeface="Comic Sans MS" panose="030F0702030302020204" pitchFamily="66" charset="0"/>
              </a:rPr>
              <a:t>. </a:t>
            </a:r>
            <a:r>
              <a:rPr lang="en-US" sz="1600" dirty="0" err="1" smtClean="0">
                <a:latin typeface="Comic Sans MS" panose="030F0702030302020204" pitchFamily="66" charset="0"/>
              </a:rPr>
              <a:t>J’ai</a:t>
            </a:r>
            <a:r>
              <a:rPr lang="en-US" sz="1600" dirty="0" smtClean="0">
                <a:latin typeface="Comic Sans MS" panose="030F0702030302020204" pitchFamily="66" charset="0"/>
              </a:rPr>
              <a:t> </a:t>
            </a:r>
            <a:r>
              <a:rPr lang="en-US" sz="1600" dirty="0" err="1" smtClean="0">
                <a:latin typeface="Comic Sans MS" panose="030F0702030302020204" pitchFamily="66" charset="0"/>
              </a:rPr>
              <a:t>commandé</a:t>
            </a:r>
            <a:r>
              <a:rPr lang="en-US" sz="1600" dirty="0" smtClean="0">
                <a:latin typeface="Comic Sans MS" panose="030F0702030302020204" pitchFamily="66" charset="0"/>
              </a:rPr>
              <a:t> </a:t>
            </a:r>
            <a:r>
              <a:rPr lang="en-US" sz="1600" dirty="0" err="1" smtClean="0">
                <a:latin typeface="Comic Sans MS" panose="030F0702030302020204" pitchFamily="66" charset="0"/>
              </a:rPr>
              <a:t>une</a:t>
            </a:r>
            <a:r>
              <a:rPr lang="en-US" sz="1600" dirty="0" smtClean="0">
                <a:latin typeface="Comic Sans MS" panose="030F0702030302020204" pitchFamily="66" charset="0"/>
              </a:rPr>
              <a:t> </a:t>
            </a:r>
            <a:r>
              <a:rPr lang="en-US" sz="1600" dirty="0" err="1" smtClean="0">
                <a:latin typeface="Comic Sans MS" panose="030F0702030302020204" pitchFamily="66" charset="0"/>
              </a:rPr>
              <a:t>boisson</a:t>
            </a:r>
            <a:r>
              <a:rPr lang="en-US" sz="1600" dirty="0" smtClean="0">
                <a:latin typeface="Comic Sans MS" panose="030F0702030302020204" pitchFamily="66" charset="0"/>
              </a:rPr>
              <a:t> </a:t>
            </a:r>
            <a:r>
              <a:rPr lang="en-US" sz="1600" dirty="0" err="1" smtClean="0">
                <a:latin typeface="Comic Sans MS" panose="030F0702030302020204" pitchFamily="66" charset="0"/>
              </a:rPr>
              <a:t>aussi</a:t>
            </a:r>
            <a:r>
              <a:rPr lang="en-US" sz="1600" dirty="0" smtClean="0">
                <a:latin typeface="Comic Sans MS" panose="030F0702030302020204" pitchFamily="66" charset="0"/>
              </a:rPr>
              <a:t>. </a:t>
            </a:r>
            <a:br>
              <a:rPr lang="en-US" sz="1600" dirty="0" smtClean="0">
                <a:latin typeface="Comic Sans MS" panose="030F0702030302020204" pitchFamily="66" charset="0"/>
              </a:rPr>
            </a:br>
            <a:r>
              <a:rPr lang="en-US" sz="1600" dirty="0" smtClean="0">
                <a:latin typeface="Comic Sans MS" panose="030F0702030302020204" pitchFamily="66" charset="0"/>
              </a:rPr>
              <a:t/>
            </a:r>
            <a:br>
              <a:rPr lang="en-US" sz="1600" dirty="0" smtClean="0">
                <a:latin typeface="Comic Sans MS" panose="030F0702030302020204" pitchFamily="66" charset="0"/>
              </a:rPr>
            </a:br>
            <a:r>
              <a:rPr lang="en-US" sz="1600" dirty="0" smtClean="0">
                <a:latin typeface="Comic Sans MS" panose="030F0702030302020204" pitchFamily="66" charset="0"/>
              </a:rPr>
              <a:t>“</a:t>
            </a:r>
            <a:r>
              <a:rPr lang="en-US" sz="1600" dirty="0" err="1" smtClean="0">
                <a:latin typeface="Comic Sans MS" panose="030F0702030302020204" pitchFamily="66" charset="0"/>
              </a:rPr>
              <a:t>J’avais</a:t>
            </a:r>
            <a:r>
              <a:rPr lang="en-US" sz="1600" dirty="0" smtClean="0">
                <a:latin typeface="Comic Sans MS" panose="030F0702030302020204" pitchFamily="66" charset="0"/>
              </a:rPr>
              <a:t> </a:t>
            </a:r>
            <a:r>
              <a:rPr lang="en-US" sz="1600" dirty="0" err="1" smtClean="0">
                <a:latin typeface="Comic Sans MS" panose="030F0702030302020204" pitchFamily="66" charset="0"/>
              </a:rPr>
              <a:t>faim</a:t>
            </a:r>
            <a:r>
              <a:rPr lang="en-US" sz="1600" dirty="0" smtClean="0">
                <a:latin typeface="Comic Sans MS" panose="030F0702030302020204" pitchFamily="66" charset="0"/>
              </a:rPr>
              <a:t> et </a:t>
            </a:r>
            <a:r>
              <a:rPr lang="en-US" sz="1600" dirty="0" err="1" smtClean="0">
                <a:latin typeface="Comic Sans MS" panose="030F0702030302020204" pitchFamily="66" charset="0"/>
              </a:rPr>
              <a:t>J’avais</a:t>
            </a:r>
            <a:r>
              <a:rPr lang="en-US" sz="1600" dirty="0" smtClean="0">
                <a:latin typeface="Comic Sans MS" panose="030F0702030302020204" pitchFamily="66" charset="0"/>
              </a:rPr>
              <a:t> </a:t>
            </a:r>
            <a:r>
              <a:rPr lang="en-US" sz="1600" dirty="0" err="1" smtClean="0">
                <a:latin typeface="Comic Sans MS" panose="030F0702030302020204" pitchFamily="66" charset="0"/>
              </a:rPr>
              <a:t>soif</a:t>
            </a:r>
            <a:r>
              <a:rPr lang="en-US" sz="1600" dirty="0" smtClean="0">
                <a:latin typeface="Comic Sans MS" panose="030F0702030302020204" pitchFamily="66" charset="0"/>
              </a:rPr>
              <a:t> !!!”   </a:t>
            </a:r>
            <a:endParaRPr lang="en-US" sz="1600" dirty="0">
              <a:latin typeface="Comic Sans MS" panose="030F0702030302020204" pitchFamily="66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177" y="2178497"/>
            <a:ext cx="4647009" cy="3485257"/>
          </a:xfrm>
        </p:spPr>
      </p:pic>
    </p:spTree>
    <p:extLst>
      <p:ext uri="{BB962C8B-B14F-4D97-AF65-F5344CB8AC3E}">
        <p14:creationId xmlns:p14="http://schemas.microsoft.com/office/powerpoint/2010/main" val="2967319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600" dirty="0" err="1" smtClean="0">
                <a:latin typeface="Comic Sans MS" panose="030F0702030302020204" pitchFamily="66" charset="0"/>
              </a:rPr>
              <a:t>Comme</a:t>
            </a:r>
            <a:r>
              <a:rPr lang="en-US" sz="1600" dirty="0" smtClean="0">
                <a:latin typeface="Comic Sans MS" panose="030F0702030302020204" pitchFamily="66" charset="0"/>
              </a:rPr>
              <a:t> plat principal, </a:t>
            </a:r>
            <a:r>
              <a:rPr lang="en-US" sz="1600" dirty="0" err="1" smtClean="0">
                <a:latin typeface="Comic Sans MS" panose="030F0702030302020204" pitchFamily="66" charset="0"/>
              </a:rPr>
              <a:t>j’ai</a:t>
            </a:r>
            <a:r>
              <a:rPr lang="en-US" sz="1600" dirty="0" smtClean="0">
                <a:latin typeface="Comic Sans MS" panose="030F0702030302020204" pitchFamily="66" charset="0"/>
              </a:rPr>
              <a:t> </a:t>
            </a:r>
            <a:r>
              <a:rPr lang="en-US" sz="1600" dirty="0" err="1" smtClean="0">
                <a:latin typeface="Comic Sans MS" panose="030F0702030302020204" pitchFamily="66" charset="0"/>
              </a:rPr>
              <a:t>pris</a:t>
            </a:r>
            <a:r>
              <a:rPr lang="en-US" sz="1600" dirty="0" smtClean="0">
                <a:latin typeface="Comic Sans MS" panose="030F0702030302020204" pitchFamily="66" charset="0"/>
              </a:rPr>
              <a:t> </a:t>
            </a:r>
            <a:r>
              <a:rPr lang="en-US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du </a:t>
            </a:r>
            <a:r>
              <a:rPr lang="en-US" sz="16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riz</a:t>
            </a:r>
            <a:r>
              <a:rPr lang="en-US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n-US" sz="1600" dirty="0" smtClean="0">
                <a:latin typeface="Comic Sans MS" panose="030F0702030302020204" pitchFamily="66" charset="0"/>
              </a:rPr>
              <a:t>et </a:t>
            </a:r>
            <a:r>
              <a:rPr lang="en-US" sz="16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du </a:t>
            </a:r>
            <a:r>
              <a:rPr lang="en-US" sz="16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poisson</a:t>
            </a:r>
            <a:r>
              <a:rPr lang="en-US" sz="1600" dirty="0" smtClean="0">
                <a:latin typeface="Comic Sans MS" panose="030F0702030302020204" pitchFamily="66" charset="0"/>
              </a:rPr>
              <a:t>.</a:t>
            </a:r>
            <a:br>
              <a:rPr lang="en-US" sz="1600" dirty="0" smtClean="0">
                <a:latin typeface="Comic Sans MS" panose="030F0702030302020204" pitchFamily="66" charset="0"/>
              </a:rPr>
            </a:br>
            <a:r>
              <a:rPr lang="en-US" sz="1600" dirty="0" smtClean="0">
                <a:latin typeface="Comic Sans MS" panose="030F0702030302020204" pitchFamily="66" charset="0"/>
              </a:rPr>
              <a:t/>
            </a:r>
            <a:br>
              <a:rPr lang="en-US" sz="1600" dirty="0" smtClean="0">
                <a:latin typeface="Comic Sans MS" panose="030F0702030302020204" pitchFamily="66" charset="0"/>
              </a:rPr>
            </a:br>
            <a:r>
              <a:rPr lang="en-US" sz="1600" dirty="0" err="1" smtClean="0">
                <a:latin typeface="Comic Sans MS" panose="030F0702030302020204" pitchFamily="66" charset="0"/>
              </a:rPr>
              <a:t>J’ai</a:t>
            </a:r>
            <a:r>
              <a:rPr lang="en-US" sz="1600" dirty="0" smtClean="0">
                <a:latin typeface="Comic Sans MS" panose="030F0702030302020204" pitchFamily="66" charset="0"/>
              </a:rPr>
              <a:t> </a:t>
            </a:r>
            <a:r>
              <a:rPr lang="en-US" sz="1600" dirty="0" err="1" smtClean="0">
                <a:latin typeface="Comic Sans MS" panose="030F0702030302020204" pitchFamily="66" charset="0"/>
              </a:rPr>
              <a:t>mangé</a:t>
            </a:r>
            <a:r>
              <a:rPr lang="en-US" sz="1600" dirty="0" smtClean="0">
                <a:latin typeface="Comic Sans MS" panose="030F0702030302020204" pitchFamily="66" charset="0"/>
              </a:rPr>
              <a:t> le </a:t>
            </a:r>
            <a:r>
              <a:rPr lang="en-US" sz="1600" dirty="0" err="1" smtClean="0">
                <a:latin typeface="Comic Sans MS" panose="030F0702030302020204" pitchFamily="66" charset="0"/>
              </a:rPr>
              <a:t>repas</a:t>
            </a:r>
            <a:r>
              <a:rPr lang="en-US" sz="1600" dirty="0" smtClean="0">
                <a:latin typeface="Comic Sans MS" panose="030F0702030302020204" pitchFamily="66" charset="0"/>
              </a:rPr>
              <a:t> . </a:t>
            </a:r>
            <a:r>
              <a:rPr lang="en-US" sz="1600" dirty="0" err="1" smtClean="0">
                <a:latin typeface="Comic Sans MS" panose="030F0702030302020204" pitchFamily="66" charset="0"/>
              </a:rPr>
              <a:t>C’était</a:t>
            </a:r>
            <a:r>
              <a:rPr lang="en-US" sz="1600" dirty="0" smtClean="0">
                <a:latin typeface="Comic Sans MS" panose="030F0702030302020204" pitchFamily="66" charset="0"/>
              </a:rPr>
              <a:t> </a:t>
            </a:r>
            <a:r>
              <a:rPr lang="en-US" sz="1600" dirty="0" err="1" smtClean="0">
                <a:latin typeface="Comic Sans MS" panose="030F0702030302020204" pitchFamily="66" charset="0"/>
              </a:rPr>
              <a:t>délicieux</a:t>
            </a:r>
            <a:r>
              <a:rPr lang="en-US" sz="1600" dirty="0" smtClean="0">
                <a:latin typeface="Comic Sans MS" panose="030F0702030302020204" pitchFamily="66" charset="0"/>
              </a:rPr>
              <a:t>!!!</a:t>
            </a:r>
            <a:endParaRPr lang="en-US" sz="1600" dirty="0">
              <a:latin typeface="Comic Sans MS" panose="030F0702030302020204" pitchFamily="66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675" y="2178497"/>
            <a:ext cx="6196013" cy="3485257"/>
          </a:xfrm>
        </p:spPr>
      </p:pic>
    </p:spTree>
    <p:extLst>
      <p:ext uri="{BB962C8B-B14F-4D97-AF65-F5344CB8AC3E}">
        <p14:creationId xmlns:p14="http://schemas.microsoft.com/office/powerpoint/2010/main" val="4280096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 </a:t>
            </a:r>
            <a:r>
              <a:rPr lang="en-US" dirty="0" err="1" smtClean="0"/>
              <a:t>vocabulaire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Bon appétit! – Enjoy your meal!</a:t>
            </a:r>
          </a:p>
          <a:p>
            <a:r>
              <a:rPr lang="en-US" dirty="0" err="1" smtClean="0"/>
              <a:t>Avez</a:t>
            </a:r>
            <a:r>
              <a:rPr lang="en-US" dirty="0" smtClean="0"/>
              <a:t>- </a:t>
            </a:r>
            <a:r>
              <a:rPr lang="en-US" dirty="0" err="1" smtClean="0"/>
              <a:t>vous</a:t>
            </a:r>
            <a:r>
              <a:rPr lang="en-US" dirty="0" smtClean="0"/>
              <a:t> un menu à prix fixe? – Do you have a fixed price menu?</a:t>
            </a:r>
          </a:p>
          <a:p>
            <a:r>
              <a:rPr lang="en-US" dirty="0" err="1" smtClean="0"/>
              <a:t>L’addition</a:t>
            </a:r>
            <a:r>
              <a:rPr lang="en-US" dirty="0" smtClean="0"/>
              <a:t> , </a:t>
            </a:r>
            <a:r>
              <a:rPr lang="en-US" dirty="0" err="1" smtClean="0"/>
              <a:t>s’il</a:t>
            </a:r>
            <a:r>
              <a:rPr lang="en-US" dirty="0" smtClean="0"/>
              <a:t> </a:t>
            </a:r>
            <a:r>
              <a:rPr lang="en-US" dirty="0" err="1" smtClean="0"/>
              <a:t>vous</a:t>
            </a:r>
            <a:r>
              <a:rPr lang="en-US" dirty="0" smtClean="0"/>
              <a:t> </a:t>
            </a:r>
            <a:r>
              <a:rPr lang="en-US" dirty="0" err="1" smtClean="0"/>
              <a:t>plaît</a:t>
            </a:r>
            <a:r>
              <a:rPr lang="en-US" dirty="0" smtClean="0"/>
              <a:t> !- The bill , please!</a:t>
            </a:r>
          </a:p>
          <a:p>
            <a:r>
              <a:rPr lang="en-US" dirty="0" err="1" smtClean="0"/>
              <a:t>Quel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 le plat du jour?- What is the daily special?</a:t>
            </a:r>
          </a:p>
          <a:p>
            <a:r>
              <a:rPr lang="en-US" dirty="0" err="1" smtClean="0"/>
              <a:t>Avez</a:t>
            </a:r>
            <a:r>
              <a:rPr lang="en-US" dirty="0" smtClean="0"/>
              <a:t>- </a:t>
            </a:r>
            <a:r>
              <a:rPr lang="en-US" dirty="0" err="1" smtClean="0"/>
              <a:t>vous</a:t>
            </a:r>
            <a:r>
              <a:rPr lang="en-US" dirty="0" smtClean="0"/>
              <a:t> des plats </a:t>
            </a:r>
            <a:r>
              <a:rPr lang="en-US" dirty="0" err="1" smtClean="0"/>
              <a:t>végétariens</a:t>
            </a:r>
            <a:r>
              <a:rPr lang="en-US" dirty="0" smtClean="0"/>
              <a:t>?- Do you have any vegetarian dishes?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5626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146</TotalTime>
  <Words>173</Words>
  <Application>Microsoft Office PowerPoint</Application>
  <PresentationFormat>On-screen Show (4:3)</PresentationFormat>
  <Paragraphs>28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Pushpin</vt:lpstr>
      <vt:lpstr>Au restaurant</vt:lpstr>
      <vt:lpstr>Je suis arrivée au restaurant ordinaire, proche de la plage. </vt:lpstr>
      <vt:lpstr> Voici le menu</vt:lpstr>
      <vt:lpstr>           La serveuse est revenue avec le menu . J’ai regardé le menu . Après , je lui ai dit :  </vt:lpstr>
      <vt:lpstr>Le jour suivant, je suis allée à un autre restaurant. </vt:lpstr>
      <vt:lpstr>Comme entrée , j’ai pris des accras. J’ai commandé une boisson aussi.   “J’avais faim et J’avais soif !!!”   </vt:lpstr>
      <vt:lpstr>Comme plat principal, j’ai pris du riz et du poisson.  J’ai mangé le repas . C’était délicieux!!!</vt:lpstr>
      <vt:lpstr>Le vocabulaire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 restaurant</dc:title>
  <dc:creator>Carla Gaskin</dc:creator>
  <cp:lastModifiedBy>Carla Gaskin</cp:lastModifiedBy>
  <cp:revision>13</cp:revision>
  <dcterms:created xsi:type="dcterms:W3CDTF">2019-04-13T17:36:27Z</dcterms:created>
  <dcterms:modified xsi:type="dcterms:W3CDTF">2019-04-13T20:24:13Z</dcterms:modified>
</cp:coreProperties>
</file>