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Nuni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9a232bed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c9a232bed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9a232bed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c9a232bedd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9a232bed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c9a232bedd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9a232bedd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c9a232bed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9a232bed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c9a232bed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9a232bed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c9a232bed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c9a232bed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c9a232bedd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07eabcdb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c07eabcdb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07eabcdb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c07eabcdb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9a232bed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c9a232bed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9a232be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c9a232be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9a232bed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c9a232bed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9a232bedd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c9a232bed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9a232bed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c9a232bed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2"/>
          <p:cNvGrpSpPr/>
          <p:nvPr/>
        </p:nvGrpSpPr>
        <p:grpSpPr>
          <a:xfrm>
            <a:off x="199148" y="4055652"/>
            <a:ext cx="2795412"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5"/>
        <p:cNvGrpSpPr/>
        <p:nvPr/>
      </p:nvGrpSpPr>
      <p:grpSpPr>
        <a:xfrm>
          <a:off x="0" y="0"/>
          <a:ext cx="0" cy="0"/>
          <a:chOff x="0" y="0"/>
          <a:chExt cx="0" cy="0"/>
        </a:xfrm>
      </p:grpSpPr>
      <p:sp>
        <p:nvSpPr>
          <p:cNvPr id="106" name="Google Shape;106;p11"/>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1"/>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300"/>
              <a:buNone/>
              <a:defRPr/>
            </a:lvl1pPr>
          </a:lstStyle>
          <a:p>
            <a:endParaRPr/>
          </a:p>
        </p:txBody>
      </p:sp>
      <p:sp>
        <p:nvSpPr>
          <p:cNvPr id="110" name="Google Shape;110;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1"/>
        <p:cNvGrpSpPr/>
        <p:nvPr/>
      </p:nvGrpSpPr>
      <p:grpSpPr>
        <a:xfrm>
          <a:off x="0" y="0"/>
          <a:ext cx="0" cy="0"/>
          <a:chOff x="0" y="0"/>
          <a:chExt cx="0" cy="0"/>
        </a:xfrm>
      </p:grpSpPr>
      <p:sp>
        <p:nvSpPr>
          <p:cNvPr id="112" name="Google Shape;112;p12"/>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a:off x="5959221" y="4119576"/>
            <a:ext cx="2520950" cy="1024165"/>
            <a:chOff x="6917201" y="0"/>
            <a:chExt cx="2227777" cy="863400"/>
          </a:xfrm>
        </p:grpSpPr>
        <p:sp>
          <p:nvSpPr>
            <p:cNvPr id="114" name="Google Shape;114;p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12"/>
          <p:cNvGrpSpPr/>
          <p:nvPr/>
        </p:nvGrpSpPr>
        <p:grpSpPr>
          <a:xfrm>
            <a:off x="199148" y="2"/>
            <a:ext cx="2795412" cy="1083308"/>
            <a:chOff x="6917201" y="0"/>
            <a:chExt cx="2227777" cy="863400"/>
          </a:xfrm>
        </p:grpSpPr>
        <p:sp>
          <p:nvSpPr>
            <p:cNvPr id="118" name="Google Shape;118;p1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12"/>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2" name="Google Shape;122;p12"/>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9"/>
        <p:cNvGrpSpPr/>
        <p:nvPr/>
      </p:nvGrpSpPr>
      <p:grpSpPr>
        <a:xfrm>
          <a:off x="0" y="0"/>
          <a:ext cx="0" cy="0"/>
          <a:chOff x="0" y="0"/>
          <a:chExt cx="0" cy="0"/>
        </a:xfrm>
      </p:grpSpPr>
      <p:sp>
        <p:nvSpPr>
          <p:cNvPr id="40" name="Google Shape;40;p4"/>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p4"/>
          <p:cNvGrpSpPr/>
          <p:nvPr/>
        </p:nvGrpSpPr>
        <p:grpSpPr>
          <a:xfrm>
            <a:off x="5594190" y="3961115"/>
            <a:ext cx="2910144" cy="1182340"/>
            <a:chOff x="6917201" y="0"/>
            <a:chExt cx="2227777" cy="863400"/>
          </a:xfrm>
        </p:grpSpPr>
        <p:sp>
          <p:nvSpPr>
            <p:cNvPr id="42" name="Google Shape;42;p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 name="Google Shape;45;p4"/>
          <p:cNvGrpSpPr/>
          <p:nvPr/>
        </p:nvGrpSpPr>
        <p:grpSpPr>
          <a:xfrm>
            <a:off x="199148" y="2"/>
            <a:ext cx="2795412" cy="1083308"/>
            <a:chOff x="6917201" y="0"/>
            <a:chExt cx="2227777" cy="863400"/>
          </a:xfrm>
        </p:grpSpPr>
        <p:sp>
          <p:nvSpPr>
            <p:cNvPr id="46" name="Google Shape;46;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0" name="Google Shape;50;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1"/>
        <p:cNvGrpSpPr/>
        <p:nvPr/>
      </p:nvGrpSpPr>
      <p:grpSpPr>
        <a:xfrm>
          <a:off x="0" y="0"/>
          <a:ext cx="0" cy="0"/>
          <a:chOff x="0" y="0"/>
          <a:chExt cx="0" cy="0"/>
        </a:xfrm>
      </p:grpSpPr>
      <p:sp>
        <p:nvSpPr>
          <p:cNvPr id="52" name="Google Shape;52;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 name="Google Shape;56;p5"/>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57" name="Google Shape;57;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8"/>
        <p:cNvGrpSpPr/>
        <p:nvPr/>
      </p:nvGrpSpPr>
      <p:grpSpPr>
        <a:xfrm>
          <a:off x="0" y="0"/>
          <a:ext cx="0" cy="0"/>
          <a:chOff x="0" y="0"/>
          <a:chExt cx="0" cy="0"/>
        </a:xfrm>
      </p:grpSpPr>
      <p:sp>
        <p:nvSpPr>
          <p:cNvPr id="59" name="Google Shape;59;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3" name="Google Shape;63;p6"/>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4" name="Google Shape;64;p6"/>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5" name="Google Shape;65;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6"/>
        <p:cNvGrpSpPr/>
        <p:nvPr/>
      </p:nvGrpSpPr>
      <p:grpSpPr>
        <a:xfrm>
          <a:off x="0" y="0"/>
          <a:ext cx="0" cy="0"/>
          <a:chOff x="0" y="0"/>
          <a:chExt cx="0" cy="0"/>
        </a:xfrm>
      </p:grpSpPr>
      <p:sp>
        <p:nvSpPr>
          <p:cNvPr id="67" name="Google Shape;67;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1" name="Google Shape;71;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2"/>
        <p:cNvGrpSpPr/>
        <p:nvPr/>
      </p:nvGrpSpPr>
      <p:grpSpPr>
        <a:xfrm>
          <a:off x="0" y="0"/>
          <a:ext cx="0" cy="0"/>
          <a:chOff x="0" y="0"/>
          <a:chExt cx="0" cy="0"/>
        </a:xfrm>
      </p:grpSpPr>
      <p:sp>
        <p:nvSpPr>
          <p:cNvPr id="73" name="Google Shape;73;p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8"/>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8"/>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7" name="Google Shape;77;p8"/>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8" name="Google Shape;7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9"/>
        <p:cNvGrpSpPr/>
        <p:nvPr/>
      </p:nvGrpSpPr>
      <p:grpSpPr>
        <a:xfrm>
          <a:off x="0" y="0"/>
          <a:ext cx="0" cy="0"/>
          <a:chOff x="0" y="0"/>
          <a:chExt cx="0" cy="0"/>
        </a:xfrm>
      </p:grpSpPr>
      <p:sp>
        <p:nvSpPr>
          <p:cNvPr id="80" name="Google Shape;80;p9"/>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9"/>
          <p:cNvGrpSpPr/>
          <p:nvPr/>
        </p:nvGrpSpPr>
        <p:grpSpPr>
          <a:xfrm>
            <a:off x="255991" y="-118"/>
            <a:ext cx="2251347" cy="1043408"/>
            <a:chOff x="3961956" y="4383950"/>
            <a:chExt cx="1160548" cy="548700"/>
          </a:xfrm>
        </p:grpSpPr>
        <p:sp>
          <p:nvSpPr>
            <p:cNvPr id="83" name="Google Shape;83;p9"/>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9"/>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9"/>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 name="Google Shape;87;p9"/>
          <p:cNvGrpSpPr/>
          <p:nvPr/>
        </p:nvGrpSpPr>
        <p:grpSpPr>
          <a:xfrm>
            <a:off x="34934" y="4522125"/>
            <a:ext cx="1593306" cy="617072"/>
            <a:chOff x="6917201" y="0"/>
            <a:chExt cx="2227777" cy="863400"/>
          </a:xfrm>
        </p:grpSpPr>
        <p:sp>
          <p:nvSpPr>
            <p:cNvPr id="88" name="Google Shape;88;p9"/>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9"/>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9"/>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 name="Google Shape;91;p9"/>
          <p:cNvGrpSpPr/>
          <p:nvPr/>
        </p:nvGrpSpPr>
        <p:grpSpPr>
          <a:xfrm>
            <a:off x="5886353" y="1243"/>
            <a:ext cx="3257453" cy="1261514"/>
            <a:chOff x="6917201" y="0"/>
            <a:chExt cx="2227777" cy="863400"/>
          </a:xfrm>
        </p:grpSpPr>
        <p:sp>
          <p:nvSpPr>
            <p:cNvPr id="92" name="Google Shape;92;p9"/>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9"/>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9"/>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6" name="Google Shape;96;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7"/>
        <p:cNvGrpSpPr/>
        <p:nvPr/>
      </p:nvGrpSpPr>
      <p:grpSpPr>
        <a:xfrm>
          <a:off x="0" y="0"/>
          <a:ext cx="0" cy="0"/>
          <a:chOff x="0" y="0"/>
          <a:chExt cx="0" cy="0"/>
        </a:xfrm>
      </p:grpSpPr>
      <p:sp>
        <p:nvSpPr>
          <p:cNvPr id="98" name="Google Shape;98;p1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2" name="Google Shape;102;p10"/>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3" name="Google Shape;103;p10"/>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4" name="Google Shape;104;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S9QtmnI39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nEpsprs_L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Onyomi" TargetMode="External"/><Relationship Id="rId3" Type="http://schemas.openxmlformats.org/officeDocument/2006/relationships/hyperlink" Target="https://en.wikipedia.org/wiki/Numeral_(linguistics)" TargetMode="External"/><Relationship Id="rId7" Type="http://schemas.openxmlformats.org/officeDocument/2006/relationships/hyperlink" Target="https://en.wikipedia.org/wiki/Culture_of_Chin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China" TargetMode="External"/><Relationship Id="rId11" Type="http://schemas.openxmlformats.org/officeDocument/2006/relationships/hyperlink" Target="https://en.wikipedia.org/wiki/Kun%27yomi" TargetMode="External"/><Relationship Id="rId5" Type="http://schemas.openxmlformats.org/officeDocument/2006/relationships/hyperlink" Target="https://en.wikipedia.org/wiki/Chinese_numerals" TargetMode="External"/><Relationship Id="rId10" Type="http://schemas.openxmlformats.org/officeDocument/2006/relationships/hyperlink" Target="https://en.wikipedia.org/wiki/Yamato_kotoba" TargetMode="External"/><Relationship Id="rId4" Type="http://schemas.openxmlformats.org/officeDocument/2006/relationships/hyperlink" Target="https://en.wikipedia.org/wiki/Japanese_language" TargetMode="External"/><Relationship Id="rId9" Type="http://schemas.openxmlformats.org/officeDocument/2006/relationships/hyperlink" Target="https://en.wikipedia.org/wiki/Chinese_character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Cardinal_number_(linguistics)" TargetMode="External"/><Relationship Id="rId3" Type="http://schemas.openxmlformats.org/officeDocument/2006/relationships/hyperlink" Target="https://en.wikipedia.org/wiki/Arabic_numerals" TargetMode="External"/><Relationship Id="rId7" Type="http://schemas.openxmlformats.org/officeDocument/2006/relationships/hyperlink" Target="https://en.wikipedia.org/wiki/Kanji#Read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Tategaki" TargetMode="External"/><Relationship Id="rId5" Type="http://schemas.openxmlformats.org/officeDocument/2006/relationships/hyperlink" Target="https://en.wikipedia.org/wiki/Yokogaki" TargetMode="External"/><Relationship Id="rId10" Type="http://schemas.openxmlformats.org/officeDocument/2006/relationships/hyperlink" Target="https://en.wikipedia.org/wiki/Kun_reading" TargetMode="External"/><Relationship Id="rId4" Type="http://schemas.openxmlformats.org/officeDocument/2006/relationships/hyperlink" Target="https://en.wikipedia.org/wiki/Chinese_numerals" TargetMode="External"/><Relationship Id="rId9" Type="http://schemas.openxmlformats.org/officeDocument/2006/relationships/hyperlink" Target="https://en.wikipedia.org/wiki/On_read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3won-7W3J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a:t>にほんご</a:t>
            </a:r>
            <a:endParaRPr/>
          </a:p>
          <a:p>
            <a:pPr marL="0" lvl="0" indent="0" algn="ctr" rtl="0">
              <a:lnSpc>
                <a:spcPct val="100000"/>
              </a:lnSpc>
              <a:spcBef>
                <a:spcPts val="0"/>
              </a:spcBef>
              <a:spcAft>
                <a:spcPts val="0"/>
              </a:spcAft>
              <a:buSzPts val="3800"/>
              <a:buNone/>
            </a:pPr>
            <a:r>
              <a:rPr lang="en"/>
              <a:t>Nihongo (日本語)</a:t>
            </a:r>
            <a:endParaRPr/>
          </a:p>
        </p:txBody>
      </p:sp>
      <p:sp>
        <p:nvSpPr>
          <p:cNvPr id="129" name="Google Shape;129;p13"/>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a:t>行きましょう</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89" name="Google Shape;189;p22"/>
          <p:cNvSpPr txBox="1"/>
          <p:nvPr/>
        </p:nvSpPr>
        <p:spPr>
          <a:xfrm>
            <a:off x="991525" y="1697900"/>
            <a:ext cx="7505700" cy="314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900">
                <a:highlight>
                  <a:srgbClr val="FFFFFF"/>
                </a:highlight>
                <a:latin typeface="Comic Sans MS"/>
                <a:ea typeface="Comic Sans MS"/>
                <a:cs typeface="Comic Sans MS"/>
                <a:sym typeface="Comic Sans MS"/>
              </a:rPr>
              <a:t>Telling time in Japanese</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0000FF"/>
                </a:solidFill>
                <a:highlight>
                  <a:srgbClr val="FFFFFF"/>
                </a:highlight>
                <a:latin typeface="Comic Sans MS"/>
                <a:ea typeface="Comic Sans MS"/>
                <a:cs typeface="Comic Sans MS"/>
                <a:sym typeface="Comic Sans MS"/>
              </a:rPr>
              <a:t>nanji desu ka. – What is the time? 何時 です か。 (Formal)</a:t>
            </a:r>
            <a:endParaRPr sz="130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highlight>
                  <a:srgbClr val="FFFFFF"/>
                </a:highlight>
                <a:latin typeface="Comic Sans MS"/>
                <a:ea typeface="Comic Sans MS"/>
                <a:cs typeface="Comic Sans MS"/>
                <a:sym typeface="Comic Sans MS"/>
              </a:rPr>
              <a:t>ku-ji　(くじ)</a:t>
            </a:r>
            <a:r>
              <a:rPr lang="en" sz="1300">
                <a:solidFill>
                  <a:srgbClr val="FF0000"/>
                </a:solidFill>
                <a:highlight>
                  <a:srgbClr val="FFFFFF"/>
                </a:highlight>
                <a:latin typeface="Comic Sans MS"/>
                <a:ea typeface="Comic Sans MS"/>
                <a:cs typeface="Comic Sans MS"/>
                <a:sym typeface="Comic Sans MS"/>
              </a:rPr>
              <a:t> desu. – It is nine o’clock. </a:t>
            </a:r>
            <a:r>
              <a:rPr lang="en" sz="1300">
                <a:solidFill>
                  <a:srgbClr val="FF0000"/>
                </a:solidFill>
                <a:highlight>
                  <a:schemeClr val="dk1"/>
                </a:highlight>
                <a:latin typeface="Comic Sans MS"/>
                <a:ea typeface="Comic Sans MS"/>
                <a:cs typeface="Comic Sans MS"/>
                <a:sym typeface="Comic Sans MS"/>
              </a:rPr>
              <a:t>(9 時 で)</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54595D"/>
                </a:solidFill>
                <a:highlight>
                  <a:srgbClr val="FFFFFF"/>
                </a:highlight>
                <a:latin typeface="Comic Sans MS"/>
                <a:ea typeface="Comic Sans MS"/>
                <a:cs typeface="Comic Sans MS"/>
                <a:sym typeface="Comic Sans MS"/>
              </a:rPr>
              <a:t>NOTE: Although  9=　きゅう - You cannot say kyuji</a:t>
            </a:r>
            <a:endParaRPr sz="1300">
              <a:solidFill>
                <a:srgbClr val="54595D"/>
              </a:solidFill>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a:solidFill>
                  <a:srgbClr val="FF0000"/>
                </a:solidFill>
                <a:highlight>
                  <a:schemeClr val="dk1"/>
                </a:highlight>
                <a:latin typeface="Comic Sans MS"/>
                <a:ea typeface="Comic Sans MS"/>
                <a:cs typeface="Comic Sans MS"/>
                <a:sym typeface="Comic Sans MS"/>
              </a:rPr>
              <a:t>Instead , you say - </a:t>
            </a:r>
            <a:r>
              <a:rPr lang="en" sz="1300">
                <a:highlight>
                  <a:schemeClr val="dk1"/>
                </a:highlight>
                <a:latin typeface="Comic Sans MS"/>
                <a:ea typeface="Comic Sans MS"/>
                <a:cs typeface="Comic Sans MS"/>
                <a:sym typeface="Comic Sans MS"/>
              </a:rPr>
              <a:t>ku-ji　(くじ)</a:t>
            </a:r>
            <a:r>
              <a:rPr lang="en" sz="1300">
                <a:solidFill>
                  <a:srgbClr val="FF0000"/>
                </a:solidFill>
                <a:highlight>
                  <a:schemeClr val="dk1"/>
                </a:highlight>
                <a:latin typeface="Comic Sans MS"/>
                <a:ea typeface="Comic Sans MS"/>
                <a:cs typeface="Comic Sans MS"/>
                <a:sym typeface="Comic Sans MS"/>
              </a:rPr>
              <a:t> desu. – It is nine o’clock. (9 時 で)</a:t>
            </a:r>
            <a:endParaRPr sz="1300">
              <a:solidFill>
                <a:srgbClr val="54595D"/>
              </a:solidFill>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1000"/>
              </a:spcAft>
              <a:buNone/>
            </a:pPr>
            <a:endParaRPr sz="1300">
              <a:solidFill>
                <a:srgbClr val="FF0000"/>
              </a:solidFill>
              <a:highlight>
                <a:schemeClr val="dk1"/>
              </a:highlight>
              <a:latin typeface="Comic Sans MS"/>
              <a:ea typeface="Comic Sans MS"/>
              <a:cs typeface="Comic Sans MS"/>
              <a:sym typeface="Comic Sans MS"/>
            </a:endParaRPr>
          </a:p>
        </p:txBody>
      </p:sp>
      <p:pic>
        <p:nvPicPr>
          <p:cNvPr id="190" name="Google Shape;190;p22"/>
          <p:cNvPicPr preferRelativeResize="0"/>
          <p:nvPr/>
        </p:nvPicPr>
        <p:blipFill>
          <a:blip r:embed="rId3">
            <a:alphaModFix/>
          </a:blip>
          <a:stretch>
            <a:fillRect/>
          </a:stretch>
        </p:blipFill>
        <p:spPr>
          <a:xfrm>
            <a:off x="6026125" y="2677075"/>
            <a:ext cx="1641975" cy="1301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 - Kanji</a:t>
            </a:r>
            <a:endParaRPr sz="2520"/>
          </a:p>
        </p:txBody>
      </p:sp>
      <p:sp>
        <p:nvSpPr>
          <p:cNvPr id="196" name="Google Shape;196;p23"/>
          <p:cNvSpPr txBox="1"/>
          <p:nvPr/>
        </p:nvSpPr>
        <p:spPr>
          <a:xfrm>
            <a:off x="991525" y="1697975"/>
            <a:ext cx="75057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100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197" name="Google Shape;197;p23"/>
          <p:cNvSpPr txBox="1"/>
          <p:nvPr/>
        </p:nvSpPr>
        <p:spPr>
          <a:xfrm>
            <a:off x="1326150" y="1883875"/>
            <a:ext cx="55896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0000"/>
                </a:solidFill>
                <a:latin typeface="Comic Sans MS"/>
                <a:ea typeface="Comic Sans MS"/>
                <a:cs typeface="Comic Sans MS"/>
                <a:sym typeface="Comic Sans MS"/>
              </a:rPr>
              <a:t>NOW ITS YOUR TURN : TELLING THE TIME</a:t>
            </a:r>
            <a:endParaRPr>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
              <a:t>nanji desu ka. – What is the time? 何時 です か。</a:t>
            </a:r>
            <a:endParaRPr/>
          </a:p>
          <a:p>
            <a:pPr marL="0" lvl="0" indent="0" algn="l" rtl="0">
              <a:spcBef>
                <a:spcPts val="0"/>
              </a:spcBef>
              <a:spcAft>
                <a:spcPts val="0"/>
              </a:spcAft>
              <a:buNone/>
            </a:pPr>
            <a:endParaRPr/>
          </a:p>
          <a:p>
            <a:pPr marL="0" lvl="0" indent="0" algn="l" rtl="0">
              <a:spcBef>
                <a:spcPts val="0"/>
              </a:spcBef>
              <a:spcAft>
                <a:spcPts val="0"/>
              </a:spcAft>
              <a:buNone/>
            </a:pPr>
            <a:r>
              <a:rPr lang="en"/>
              <a:t>It is three o’clock -       </a:t>
            </a:r>
            <a:r>
              <a:rPr lang="en">
                <a:solidFill>
                  <a:srgbClr val="0000FF"/>
                </a:solidFill>
              </a:rPr>
              <a:t>san-ji desu 三時です。</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It is five o’ clock- </a:t>
            </a:r>
            <a:endParaRPr/>
          </a:p>
          <a:p>
            <a:pPr marL="0" lvl="0" indent="0" algn="l" rtl="0">
              <a:spcBef>
                <a:spcPts val="0"/>
              </a:spcBef>
              <a:spcAft>
                <a:spcPts val="0"/>
              </a:spcAft>
              <a:buNone/>
            </a:pPr>
            <a:endParaRPr/>
          </a:p>
          <a:p>
            <a:pPr marL="0" lvl="0" indent="0" algn="l" rtl="0">
              <a:spcBef>
                <a:spcPts val="0"/>
              </a:spcBef>
              <a:spcAft>
                <a:spcPts val="0"/>
              </a:spcAft>
              <a:buNone/>
            </a:pPr>
            <a:r>
              <a:rPr lang="en"/>
              <a:t>It is seven o’clock- </a:t>
            </a:r>
            <a:endParaRPr/>
          </a:p>
          <a:p>
            <a:pPr marL="0" lvl="0" indent="0" algn="l" rtl="0">
              <a:spcBef>
                <a:spcPts val="0"/>
              </a:spcBef>
              <a:spcAft>
                <a:spcPts val="0"/>
              </a:spcAft>
              <a:buNone/>
            </a:pPr>
            <a:endParaRPr/>
          </a:p>
          <a:p>
            <a:pPr marL="0" lvl="0" indent="0" algn="l" rtl="0">
              <a:spcBef>
                <a:spcPts val="0"/>
              </a:spcBef>
              <a:spcAft>
                <a:spcPts val="0"/>
              </a:spcAft>
              <a:buNone/>
            </a:pPr>
            <a:r>
              <a:rPr lang="en"/>
              <a:t>It is six o’clock- </a:t>
            </a:r>
            <a:endParaRPr/>
          </a:p>
          <a:p>
            <a:pPr marL="0" lvl="0" indent="0" algn="l" rtl="0">
              <a:spcBef>
                <a:spcPts val="0"/>
              </a:spcBef>
              <a:spcAft>
                <a:spcPts val="0"/>
              </a:spcAft>
              <a:buNone/>
            </a:pPr>
            <a:endParaRPr/>
          </a:p>
          <a:p>
            <a:pPr marL="0" lvl="0" indent="0" algn="l" rtl="0">
              <a:spcBef>
                <a:spcPts val="0"/>
              </a:spcBef>
              <a:spcAft>
                <a:spcPts val="0"/>
              </a:spcAft>
              <a:buNone/>
            </a:pPr>
            <a:r>
              <a:rPr lang="en"/>
              <a:t>It is eight o’clock- </a:t>
            </a:r>
            <a:endParaRPr/>
          </a:p>
          <a:p>
            <a:pPr marL="0" lvl="0" indent="0" algn="l" rtl="0">
              <a:spcBef>
                <a:spcPts val="0"/>
              </a:spcBef>
              <a:spcAft>
                <a:spcPts val="0"/>
              </a:spcAft>
              <a:buNone/>
            </a:pPr>
            <a:endParaRPr/>
          </a:p>
          <a:p>
            <a:pPr marL="0" lvl="0" indent="0" algn="l" rtl="0">
              <a:spcBef>
                <a:spcPts val="0"/>
              </a:spcBef>
              <a:spcAft>
                <a:spcPts val="0"/>
              </a:spcAft>
              <a:buNone/>
            </a:pPr>
            <a:r>
              <a:rPr lang="en"/>
              <a:t>It is one o’clock- </a:t>
            </a:r>
            <a:endParaRPr/>
          </a:p>
        </p:txBody>
      </p:sp>
      <p:pic>
        <p:nvPicPr>
          <p:cNvPr id="198" name="Google Shape;198;p23"/>
          <p:cNvPicPr preferRelativeResize="0"/>
          <p:nvPr/>
        </p:nvPicPr>
        <p:blipFill>
          <a:blip r:embed="rId3">
            <a:alphaModFix/>
          </a:blip>
          <a:stretch>
            <a:fillRect/>
          </a:stretch>
        </p:blipFill>
        <p:spPr>
          <a:xfrm>
            <a:off x="5670375" y="3061325"/>
            <a:ext cx="1641975" cy="1301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 - Kanji</a:t>
            </a:r>
            <a:endParaRPr sz="2520"/>
          </a:p>
        </p:txBody>
      </p:sp>
      <p:sp>
        <p:nvSpPr>
          <p:cNvPr id="204" name="Google Shape;204;p24"/>
          <p:cNvSpPr txBox="1"/>
          <p:nvPr/>
        </p:nvSpPr>
        <p:spPr>
          <a:xfrm>
            <a:off x="991525" y="1697975"/>
            <a:ext cx="75057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100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205" name="Google Shape;205;p24"/>
          <p:cNvSpPr txBox="1"/>
          <p:nvPr/>
        </p:nvSpPr>
        <p:spPr>
          <a:xfrm>
            <a:off x="1301375" y="1871475"/>
            <a:ext cx="55896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0000"/>
                </a:solidFill>
                <a:latin typeface="Comic Sans MS"/>
                <a:ea typeface="Comic Sans MS"/>
                <a:cs typeface="Comic Sans MS"/>
                <a:sym typeface="Comic Sans MS"/>
              </a:rPr>
              <a:t>NOW ITS YOUR TURN : TELLING THE TIME</a:t>
            </a:r>
            <a:endParaRPr>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
              <a:t>nanji desu ka. – What is the time? 何時 です か。</a:t>
            </a:r>
            <a:endParaRPr/>
          </a:p>
          <a:p>
            <a:pPr marL="0" lvl="0" indent="0" algn="l" rtl="0">
              <a:spcBef>
                <a:spcPts val="0"/>
              </a:spcBef>
              <a:spcAft>
                <a:spcPts val="0"/>
              </a:spcAft>
              <a:buNone/>
            </a:pPr>
            <a:endParaRPr/>
          </a:p>
          <a:p>
            <a:pPr marL="0" lvl="0" indent="0" algn="l" rtl="0">
              <a:spcBef>
                <a:spcPts val="0"/>
              </a:spcBef>
              <a:spcAft>
                <a:spcPts val="0"/>
              </a:spcAft>
              <a:buNone/>
            </a:pPr>
            <a:r>
              <a:rPr lang="en"/>
              <a:t>It is three o’clock -  </a:t>
            </a:r>
            <a:r>
              <a:rPr lang="en">
                <a:solidFill>
                  <a:srgbClr val="FF0000"/>
                </a:solidFill>
              </a:rPr>
              <a:t>san-ji desu </a:t>
            </a:r>
            <a:r>
              <a:rPr lang="en">
                <a:solidFill>
                  <a:srgbClr val="0000FF"/>
                </a:solidFill>
              </a:rPr>
              <a:t>(三時です)。</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It is five o’ clock-   </a:t>
            </a:r>
            <a:r>
              <a:rPr lang="en">
                <a:solidFill>
                  <a:srgbClr val="FF0000"/>
                </a:solidFill>
              </a:rPr>
              <a:t>go- ji desu</a:t>
            </a:r>
            <a:r>
              <a:rPr lang="en"/>
              <a:t>　(</a:t>
            </a:r>
            <a:r>
              <a:rPr lang="en">
                <a:solidFill>
                  <a:srgbClr val="0000FF"/>
                </a:solidFill>
              </a:rPr>
              <a:t>五時です)。</a:t>
            </a:r>
            <a:endParaRPr/>
          </a:p>
          <a:p>
            <a:pPr marL="0" lvl="0" indent="0" algn="l" rtl="0">
              <a:spcBef>
                <a:spcPts val="0"/>
              </a:spcBef>
              <a:spcAft>
                <a:spcPts val="0"/>
              </a:spcAft>
              <a:buNone/>
            </a:pPr>
            <a:endParaRPr/>
          </a:p>
          <a:p>
            <a:pPr marL="0" lvl="0" indent="0" algn="l" rtl="0">
              <a:spcBef>
                <a:spcPts val="0"/>
              </a:spcBef>
              <a:spcAft>
                <a:spcPts val="0"/>
              </a:spcAft>
              <a:buNone/>
            </a:pPr>
            <a:r>
              <a:rPr lang="en"/>
              <a:t>It is seven o’clock- </a:t>
            </a:r>
            <a:r>
              <a:rPr lang="en">
                <a:solidFill>
                  <a:srgbClr val="FF0000"/>
                </a:solidFill>
              </a:rPr>
              <a:t>shichi- ji desu</a:t>
            </a:r>
            <a:r>
              <a:rPr lang="en"/>
              <a:t>　(</a:t>
            </a:r>
            <a:r>
              <a:rPr lang="en">
                <a:solidFill>
                  <a:srgbClr val="0000FF"/>
                </a:solidFill>
              </a:rPr>
              <a:t>七時です)。</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It is six o’clock- </a:t>
            </a:r>
            <a:r>
              <a:rPr lang="en">
                <a:solidFill>
                  <a:srgbClr val="FF0000"/>
                </a:solidFill>
              </a:rPr>
              <a:t>roku-ji desu</a:t>
            </a:r>
            <a:r>
              <a:rPr lang="en"/>
              <a:t> (</a:t>
            </a:r>
            <a:r>
              <a:rPr lang="en">
                <a:solidFill>
                  <a:srgbClr val="0000FF"/>
                </a:solidFill>
              </a:rPr>
              <a:t>六時です)。</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It is eight o’clock- </a:t>
            </a:r>
            <a:r>
              <a:rPr lang="en">
                <a:solidFill>
                  <a:srgbClr val="FF0000"/>
                </a:solidFill>
              </a:rPr>
              <a:t>hachi-ji desu</a:t>
            </a:r>
            <a:r>
              <a:rPr lang="en"/>
              <a:t>　(</a:t>
            </a:r>
            <a:r>
              <a:rPr lang="en">
                <a:solidFill>
                  <a:srgbClr val="0000FF"/>
                </a:solidFill>
              </a:rPr>
              <a:t>八時です)。</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It is one o’clock- </a:t>
            </a:r>
            <a:r>
              <a:rPr lang="en">
                <a:solidFill>
                  <a:srgbClr val="FF0000"/>
                </a:solidFill>
              </a:rPr>
              <a:t>ichi-ji desu</a:t>
            </a:r>
            <a:r>
              <a:rPr lang="en"/>
              <a:t>　(</a:t>
            </a:r>
            <a:r>
              <a:rPr lang="en">
                <a:solidFill>
                  <a:srgbClr val="0000FF"/>
                </a:solidFill>
              </a:rPr>
              <a:t>一時です)。</a:t>
            </a:r>
            <a:endParaRPr>
              <a:solidFill>
                <a:srgbClr val="0000FF"/>
              </a:solidFill>
            </a:endParaRPr>
          </a:p>
        </p:txBody>
      </p:sp>
      <p:pic>
        <p:nvPicPr>
          <p:cNvPr id="206" name="Google Shape;206;p24"/>
          <p:cNvPicPr preferRelativeResize="0"/>
          <p:nvPr/>
        </p:nvPicPr>
        <p:blipFill>
          <a:blip r:embed="rId3">
            <a:alphaModFix/>
          </a:blip>
          <a:stretch>
            <a:fillRect/>
          </a:stretch>
        </p:blipFill>
        <p:spPr>
          <a:xfrm>
            <a:off x="6748650" y="3148100"/>
            <a:ext cx="1641975" cy="1301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 - Kanji</a:t>
            </a:r>
            <a:endParaRPr sz="2520"/>
          </a:p>
        </p:txBody>
      </p:sp>
      <p:sp>
        <p:nvSpPr>
          <p:cNvPr id="212" name="Google Shape;212;p25"/>
          <p:cNvSpPr txBox="1"/>
          <p:nvPr/>
        </p:nvSpPr>
        <p:spPr>
          <a:xfrm>
            <a:off x="991525" y="1697975"/>
            <a:ext cx="75057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100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pic>
        <p:nvPicPr>
          <p:cNvPr id="213" name="Google Shape;213;p25" descr="Want to learn to speak even more Japanese the fast, fun and easy way? Then sign up for your free lifetime account right now, click here https://bit.ly/2LuxDbz  &#10;Sign up in seconds. Access 100s of audio and video lessons and start speaking like a native speaker.&#10;&#10;Step 1: Go to https://bit.ly/2LuxDbz&#10;Step 2: Sign up in seconds for a Free Lifetime Account.&#10;Step 3: Start learning Japanese the fast, fun and easy way!&#10;&#10;Learn Japanese with JapanesePod101.com! Welcome to JapanesePod101.com's Learn Japanese Grammar Video Series-Absolute Beginner. Over twenty-five video lessons, we will teach you the absolute essentials of Japanese grammar using a powerful combination of audio and video. Each audio grammar explanation is enhanced with motion graphics so you can follow along visually every step of the way. Are you ready for an all-new way to learn Japanese grammar and expressions? Join us for our Learn Japanese Grammar Video Series at JapanesePod101.com!&#10;&#10;For more information, go to: https://www.japanesepod101.com/2012/01/27/learn-japanese-grammar-video-absolute-beginner-4-telling-time-in-japanese/&#10;&#10;Save 20% on FULL Access to JapanesePod101 with your YOUTUBE coupon for All subscriptions &#10;&#10;■ Instagram: https://www.instagram.com/JapanesePod101&#10;■ Facebook: https://www.facebook.com/JapanesePod101&#10;■ Twitter: https://twitter.com/JapanesePod101&#10;&#10;Also, please LIKE, SHARE and COMMENT on our videos! We really appreciate it. Thanks!&#10;&#10;#Japanese #LearnJapanese #JapanesePod101 #Language #Learning #Fluent #Lessons" title="Learn Japanese Grammar - Telling Time in Japanese">
            <a:hlinkClick r:id="rId3"/>
          </p:cNvPr>
          <p:cNvPicPr preferRelativeResize="0"/>
          <p:nvPr/>
        </p:nvPicPr>
        <p:blipFill>
          <a:blip r:embed="rId4">
            <a:alphaModFix/>
          </a:blip>
          <a:stretch>
            <a:fillRect/>
          </a:stretch>
        </p:blipFill>
        <p:spPr>
          <a:xfrm>
            <a:off x="1152650" y="1956500"/>
            <a:ext cx="4784075" cy="2786725"/>
          </a:xfrm>
          <a:prstGeom prst="rect">
            <a:avLst/>
          </a:prstGeom>
          <a:noFill/>
          <a:ln>
            <a:noFill/>
          </a:ln>
        </p:spPr>
      </p:pic>
      <p:pic>
        <p:nvPicPr>
          <p:cNvPr id="214" name="Google Shape;214;p25"/>
          <p:cNvPicPr preferRelativeResize="0"/>
          <p:nvPr/>
        </p:nvPicPr>
        <p:blipFill>
          <a:blip r:embed="rId5">
            <a:alphaModFix/>
          </a:blip>
          <a:stretch>
            <a:fillRect/>
          </a:stretch>
        </p:blipFill>
        <p:spPr>
          <a:xfrm>
            <a:off x="6277675" y="3061350"/>
            <a:ext cx="1641975" cy="13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220" name="Google Shape;220;p26"/>
          <p:cNvSpPr txBox="1"/>
          <p:nvPr/>
        </p:nvSpPr>
        <p:spPr>
          <a:xfrm>
            <a:off x="991525" y="1697900"/>
            <a:ext cx="7505700" cy="3160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sng" strike="noStrike" cap="none" dirty="0">
                <a:solidFill>
                  <a:srgbClr val="000000"/>
                </a:solidFill>
                <a:latin typeface="Arial"/>
                <a:ea typeface="Arial"/>
                <a:cs typeface="Arial"/>
                <a:sym typeface="Arial"/>
              </a:rPr>
              <a:t> </a:t>
            </a:r>
            <a:r>
              <a:rPr lang="en" sz="1900" u="sng" dirty="0">
                <a:highlight>
                  <a:srgbClr val="FFFFFF"/>
                </a:highlight>
                <a:latin typeface="Comic Sans MS"/>
                <a:ea typeface="Comic Sans MS"/>
                <a:cs typeface="Comic Sans MS"/>
                <a:sym typeface="Comic Sans MS"/>
              </a:rPr>
              <a:t>Stating an activity relating to time</a:t>
            </a:r>
            <a:endParaRPr sz="1300" u="sng" dirty="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dirty="0">
                <a:solidFill>
                  <a:srgbClr val="0000FF"/>
                </a:solidFill>
                <a:highlight>
                  <a:srgbClr val="FFFFFF"/>
                </a:highlight>
                <a:latin typeface="Comic Sans MS"/>
                <a:ea typeface="Comic Sans MS"/>
                <a:cs typeface="Comic Sans MS"/>
                <a:sym typeface="Comic Sans MS"/>
              </a:rPr>
              <a:t>If you want to say when something happens, put </a:t>
            </a:r>
            <a:r>
              <a:rPr lang="en" sz="1900" dirty="0">
                <a:solidFill>
                  <a:srgbClr val="FF0000"/>
                </a:solidFill>
                <a:highlight>
                  <a:srgbClr val="FFFFFF"/>
                </a:highlight>
                <a:latin typeface="Comic Sans MS"/>
                <a:ea typeface="Comic Sans MS"/>
                <a:cs typeface="Comic Sans MS"/>
                <a:sym typeface="Comic Sans MS"/>
              </a:rPr>
              <a:t>“ni” に</a:t>
            </a:r>
            <a:r>
              <a:rPr lang="en" dirty="0">
                <a:solidFill>
                  <a:srgbClr val="FF0000"/>
                </a:solidFill>
                <a:highlight>
                  <a:srgbClr val="FFFFFF"/>
                </a:highlight>
                <a:latin typeface="Comic Sans MS"/>
                <a:ea typeface="Comic Sans MS"/>
                <a:cs typeface="Comic Sans MS"/>
                <a:sym typeface="Comic Sans MS"/>
              </a:rPr>
              <a:t> </a:t>
            </a:r>
            <a:r>
              <a:rPr lang="en" dirty="0">
                <a:solidFill>
                  <a:srgbClr val="0000FF"/>
                </a:solidFill>
                <a:highlight>
                  <a:srgbClr val="FFFFFF"/>
                </a:highlight>
                <a:latin typeface="Comic Sans MS"/>
                <a:ea typeface="Comic Sans MS"/>
                <a:cs typeface="Comic Sans MS"/>
                <a:sym typeface="Comic Sans MS"/>
              </a:rPr>
              <a:t>after the time. </a:t>
            </a:r>
            <a:endParaRPr dirty="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dirty="0">
                <a:highlight>
                  <a:srgbClr val="FFFFFF"/>
                </a:highlight>
                <a:latin typeface="Comic Sans MS"/>
                <a:ea typeface="Comic Sans MS"/>
                <a:cs typeface="Comic Sans MS"/>
                <a:sym typeface="Comic Sans MS"/>
              </a:rPr>
              <a:t>Shichi-ji</a:t>
            </a:r>
            <a:r>
              <a:rPr lang="en" sz="1300" dirty="0">
                <a:highlight>
                  <a:schemeClr val="dk1"/>
                </a:highlight>
                <a:latin typeface="Comic Sans MS"/>
                <a:ea typeface="Comic Sans MS"/>
                <a:cs typeface="Comic Sans MS"/>
                <a:sym typeface="Comic Sans MS"/>
              </a:rPr>
              <a:t> ni okimasu.- I get up at 7 o’clock.</a:t>
            </a:r>
            <a:endParaRPr sz="1300" dirty="0">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dirty="0">
                <a:solidFill>
                  <a:srgbClr val="FF0000"/>
                </a:solidFill>
                <a:highlight>
                  <a:srgbClr val="FFFFFF"/>
                </a:highlight>
                <a:latin typeface="Comic Sans MS"/>
                <a:ea typeface="Comic Sans MS"/>
                <a:cs typeface="Comic Sans MS"/>
                <a:sym typeface="Comic Sans MS"/>
              </a:rPr>
              <a:t> 七 </a:t>
            </a:r>
            <a:r>
              <a:rPr lang="en" sz="1300" dirty="0">
                <a:solidFill>
                  <a:srgbClr val="FF0000"/>
                </a:solidFill>
                <a:highlight>
                  <a:schemeClr val="dk1"/>
                </a:highlight>
                <a:latin typeface="Comic Sans MS"/>
                <a:ea typeface="Comic Sans MS"/>
                <a:cs typeface="Comic Sans MS"/>
                <a:sym typeface="Comic Sans MS"/>
              </a:rPr>
              <a:t>時　に　おきます</a:t>
            </a:r>
            <a:r>
              <a:rPr lang="en" sz="1300" dirty="0">
                <a:solidFill>
                  <a:srgbClr val="54595D"/>
                </a:solidFill>
                <a:highlight>
                  <a:srgbClr val="FFFFFF"/>
                </a:highlight>
                <a:latin typeface="Comic Sans MS"/>
                <a:ea typeface="Comic Sans MS"/>
                <a:cs typeface="Comic Sans MS"/>
                <a:sym typeface="Comic Sans MS"/>
              </a:rPr>
              <a:t>／</a:t>
            </a:r>
            <a:r>
              <a:rPr lang="en" sz="1300" dirty="0">
                <a:solidFill>
                  <a:srgbClr val="0000FF"/>
                </a:solidFill>
                <a:highlight>
                  <a:srgbClr val="FFFFFF"/>
                </a:highlight>
                <a:latin typeface="Comic Sans MS"/>
                <a:ea typeface="Comic Sans MS"/>
                <a:cs typeface="Comic Sans MS"/>
                <a:sym typeface="Comic Sans MS"/>
              </a:rPr>
              <a:t> </a:t>
            </a:r>
            <a:r>
              <a:rPr lang="en" sz="2600" dirty="0">
                <a:solidFill>
                  <a:srgbClr val="0000FF"/>
                </a:solidFill>
                <a:highlight>
                  <a:srgbClr val="FFFFFF"/>
                </a:highlight>
                <a:latin typeface="Comic Sans MS"/>
                <a:ea typeface="Comic Sans MS"/>
                <a:cs typeface="Comic Sans MS"/>
                <a:sym typeface="Comic Sans MS"/>
              </a:rPr>
              <a:t>起</a:t>
            </a:r>
            <a:r>
              <a:rPr lang="en" sz="1300" dirty="0">
                <a:solidFill>
                  <a:srgbClr val="0000FF"/>
                </a:solidFill>
                <a:highlight>
                  <a:srgbClr val="FFFFFF"/>
                </a:highlight>
                <a:latin typeface="Comic Sans MS"/>
                <a:ea typeface="Comic Sans MS"/>
                <a:cs typeface="Comic Sans MS"/>
                <a:sym typeface="Comic Sans MS"/>
              </a:rPr>
              <a:t>きます）。</a:t>
            </a:r>
            <a:endParaRPr sz="1300" dirty="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300" dirty="0">
              <a:solidFill>
                <a:srgbClr val="FF0000"/>
              </a:solidFill>
              <a:highlight>
                <a:srgbClr val="FFFFFF"/>
              </a:highlight>
              <a:latin typeface="Comic Sans MS"/>
              <a:ea typeface="Comic Sans MS"/>
              <a:cs typeface="Comic Sans MS"/>
              <a:sym typeface="Comic Sans MS"/>
            </a:endParaRPr>
          </a:p>
        </p:txBody>
      </p:sp>
      <p:pic>
        <p:nvPicPr>
          <p:cNvPr id="221" name="Google Shape;221;p26"/>
          <p:cNvPicPr preferRelativeResize="0"/>
          <p:nvPr/>
        </p:nvPicPr>
        <p:blipFill>
          <a:blip r:embed="rId3">
            <a:alphaModFix/>
          </a:blip>
          <a:stretch>
            <a:fillRect/>
          </a:stretch>
        </p:blipFill>
        <p:spPr>
          <a:xfrm>
            <a:off x="5408600" y="2801025"/>
            <a:ext cx="2057400" cy="205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227" name="Google Shape;227;p27"/>
          <p:cNvSpPr txBox="1"/>
          <p:nvPr/>
        </p:nvSpPr>
        <p:spPr>
          <a:xfrm>
            <a:off x="991525" y="1697900"/>
            <a:ext cx="7505700" cy="301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sng" strike="noStrike" cap="none" dirty="0">
                <a:solidFill>
                  <a:srgbClr val="000000"/>
                </a:solidFill>
                <a:latin typeface="Arial"/>
                <a:ea typeface="Arial"/>
                <a:cs typeface="Arial"/>
                <a:sym typeface="Arial"/>
              </a:rPr>
              <a:t> </a:t>
            </a:r>
            <a:r>
              <a:rPr lang="en" sz="1900" u="sng" dirty="0">
                <a:highlight>
                  <a:srgbClr val="FFFFFF"/>
                </a:highlight>
                <a:latin typeface="Comic Sans MS"/>
                <a:ea typeface="Comic Sans MS"/>
                <a:cs typeface="Comic Sans MS"/>
                <a:sym typeface="Comic Sans MS"/>
              </a:rPr>
              <a:t>Stating an activity relating to time</a:t>
            </a:r>
            <a:endParaRPr sz="1300" u="sng" dirty="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dirty="0">
                <a:solidFill>
                  <a:srgbClr val="0000FF"/>
                </a:solidFill>
                <a:highlight>
                  <a:srgbClr val="FFFFFF"/>
                </a:highlight>
                <a:latin typeface="Comic Sans MS"/>
                <a:ea typeface="Comic Sans MS"/>
                <a:cs typeface="Comic Sans MS"/>
                <a:sym typeface="Comic Sans MS"/>
              </a:rPr>
              <a:t>nanji ni okimasu  ka. – What time do you get up? (</a:t>
            </a:r>
            <a:r>
              <a:rPr lang="en" sz="1300" dirty="0">
                <a:highlight>
                  <a:srgbClr val="FFFFFF"/>
                </a:highlight>
                <a:latin typeface="Comic Sans MS"/>
                <a:ea typeface="Comic Sans MS"/>
                <a:cs typeface="Comic Sans MS"/>
                <a:sym typeface="Comic Sans MS"/>
              </a:rPr>
              <a:t>何時</a:t>
            </a:r>
            <a:r>
              <a:rPr lang="en" sz="1300" dirty="0">
                <a:highlight>
                  <a:schemeClr val="dk1"/>
                </a:highlight>
                <a:latin typeface="Comic Sans MS"/>
                <a:ea typeface="Comic Sans MS"/>
                <a:cs typeface="Comic Sans MS"/>
                <a:sym typeface="Comic Sans MS"/>
              </a:rPr>
              <a:t>に</a:t>
            </a:r>
            <a:r>
              <a:rPr lang="en" sz="1300" dirty="0">
                <a:highlight>
                  <a:srgbClr val="FFFFFF"/>
                </a:highlight>
                <a:latin typeface="Comic Sans MS"/>
                <a:ea typeface="Comic Sans MS"/>
                <a:cs typeface="Comic Sans MS"/>
                <a:sym typeface="Comic Sans MS"/>
              </a:rPr>
              <a:t> </a:t>
            </a:r>
            <a:r>
              <a:rPr lang="en" sz="1300" dirty="0">
                <a:highlight>
                  <a:schemeClr val="dk1"/>
                </a:highlight>
                <a:latin typeface="Comic Sans MS"/>
                <a:ea typeface="Comic Sans MS"/>
                <a:cs typeface="Comic Sans MS"/>
                <a:sym typeface="Comic Sans MS"/>
              </a:rPr>
              <a:t>おきます／ </a:t>
            </a:r>
            <a:r>
              <a:rPr lang="en" sz="2600" dirty="0">
                <a:highlight>
                  <a:schemeClr val="dk1"/>
                </a:highlight>
                <a:latin typeface="Comic Sans MS"/>
                <a:ea typeface="Comic Sans MS"/>
                <a:cs typeface="Comic Sans MS"/>
                <a:sym typeface="Comic Sans MS"/>
              </a:rPr>
              <a:t>起</a:t>
            </a:r>
            <a:r>
              <a:rPr lang="en" sz="1300" dirty="0">
                <a:highlight>
                  <a:schemeClr val="dk1"/>
                </a:highlight>
                <a:latin typeface="Comic Sans MS"/>
                <a:ea typeface="Comic Sans MS"/>
                <a:cs typeface="Comic Sans MS"/>
                <a:sym typeface="Comic Sans MS"/>
              </a:rPr>
              <a:t>きます)</a:t>
            </a:r>
            <a:r>
              <a:rPr lang="en" sz="1300" dirty="0">
                <a:highlight>
                  <a:srgbClr val="FFFFFF"/>
                </a:highlight>
                <a:latin typeface="Comic Sans MS"/>
                <a:ea typeface="Comic Sans MS"/>
                <a:cs typeface="Comic Sans MS"/>
                <a:sym typeface="Comic Sans MS"/>
              </a:rPr>
              <a:t> か。 </a:t>
            </a:r>
            <a:endParaRPr sz="1300" dirty="0">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dirty="0">
                <a:highlight>
                  <a:schemeClr val="dk1"/>
                </a:highlight>
                <a:latin typeface="Comic Sans MS"/>
                <a:ea typeface="Comic Sans MS"/>
                <a:cs typeface="Comic Sans MS"/>
                <a:sym typeface="Comic Sans MS"/>
              </a:rPr>
              <a:t>Hachi-ji ni okimasu.- I get up at 8 o’clock.</a:t>
            </a:r>
            <a:endParaRPr sz="1300" dirty="0">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dirty="0">
                <a:solidFill>
                  <a:srgbClr val="FF0000"/>
                </a:solidFill>
                <a:highlight>
                  <a:schemeClr val="dk1"/>
                </a:highlight>
                <a:latin typeface="Comic Sans MS"/>
                <a:ea typeface="Comic Sans MS"/>
                <a:cs typeface="Comic Sans MS"/>
                <a:sym typeface="Comic Sans MS"/>
              </a:rPr>
              <a:t>八 時　に　おきます</a:t>
            </a:r>
            <a:r>
              <a:rPr lang="en" sz="1300" dirty="0">
                <a:solidFill>
                  <a:srgbClr val="54595D"/>
                </a:solidFill>
                <a:highlight>
                  <a:schemeClr val="dk1"/>
                </a:highlight>
                <a:latin typeface="Comic Sans MS"/>
                <a:ea typeface="Comic Sans MS"/>
                <a:cs typeface="Comic Sans MS"/>
                <a:sym typeface="Comic Sans MS"/>
              </a:rPr>
              <a:t>／</a:t>
            </a:r>
            <a:r>
              <a:rPr lang="en" sz="1300" dirty="0">
                <a:solidFill>
                  <a:srgbClr val="0000FF"/>
                </a:solidFill>
                <a:highlight>
                  <a:schemeClr val="dk1"/>
                </a:highlight>
                <a:latin typeface="Comic Sans MS"/>
                <a:ea typeface="Comic Sans MS"/>
                <a:cs typeface="Comic Sans MS"/>
                <a:sym typeface="Comic Sans MS"/>
              </a:rPr>
              <a:t> </a:t>
            </a:r>
            <a:r>
              <a:rPr lang="en" sz="2600" dirty="0">
                <a:solidFill>
                  <a:srgbClr val="0000FF"/>
                </a:solidFill>
                <a:highlight>
                  <a:schemeClr val="dk1"/>
                </a:highlight>
                <a:latin typeface="Comic Sans MS"/>
                <a:ea typeface="Comic Sans MS"/>
                <a:cs typeface="Comic Sans MS"/>
                <a:sym typeface="Comic Sans MS"/>
              </a:rPr>
              <a:t>起</a:t>
            </a:r>
            <a:r>
              <a:rPr lang="en" sz="1300" dirty="0">
                <a:solidFill>
                  <a:srgbClr val="0000FF"/>
                </a:solidFill>
                <a:highlight>
                  <a:schemeClr val="dk1"/>
                </a:highlight>
                <a:latin typeface="Comic Sans MS"/>
                <a:ea typeface="Comic Sans MS"/>
                <a:cs typeface="Comic Sans MS"/>
                <a:sym typeface="Comic Sans MS"/>
              </a:rPr>
              <a:t>きます）。</a:t>
            </a:r>
            <a:endParaRPr sz="1300" dirty="0">
              <a:solidFill>
                <a:srgbClr val="0000FF"/>
              </a:solidFill>
              <a:highlight>
                <a:schemeClr val="dk1"/>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300" dirty="0">
              <a:solidFill>
                <a:srgbClr val="FF0000"/>
              </a:solidFill>
              <a:highlight>
                <a:srgbClr val="FFFFFF"/>
              </a:highlight>
              <a:latin typeface="Comic Sans MS"/>
              <a:ea typeface="Comic Sans MS"/>
              <a:cs typeface="Comic Sans MS"/>
              <a:sym typeface="Comic Sans MS"/>
            </a:endParaRPr>
          </a:p>
        </p:txBody>
      </p:sp>
      <p:pic>
        <p:nvPicPr>
          <p:cNvPr id="228" name="Google Shape;228;p27"/>
          <p:cNvPicPr preferRelativeResize="0"/>
          <p:nvPr/>
        </p:nvPicPr>
        <p:blipFill>
          <a:blip r:embed="rId3">
            <a:alphaModFix/>
          </a:blip>
          <a:stretch>
            <a:fillRect/>
          </a:stretch>
        </p:blipFill>
        <p:spPr>
          <a:xfrm>
            <a:off x="6416200" y="3073700"/>
            <a:ext cx="1908649" cy="163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234" name="Google Shape;234;p28"/>
          <p:cNvSpPr txBox="1"/>
          <p:nvPr/>
        </p:nvSpPr>
        <p:spPr>
          <a:xfrm>
            <a:off x="991525" y="1697900"/>
            <a:ext cx="7505700" cy="301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sng" strike="noStrike" cap="none" dirty="0">
                <a:solidFill>
                  <a:srgbClr val="000000"/>
                </a:solidFill>
                <a:latin typeface="Arial"/>
                <a:ea typeface="Arial"/>
                <a:cs typeface="Arial"/>
                <a:sym typeface="Arial"/>
              </a:rPr>
              <a:t> </a:t>
            </a:r>
            <a:r>
              <a:rPr lang="en" sz="1900" u="sng" dirty="0">
                <a:highlight>
                  <a:srgbClr val="FFFFFF"/>
                </a:highlight>
                <a:latin typeface="Comic Sans MS"/>
                <a:ea typeface="Comic Sans MS"/>
                <a:cs typeface="Comic Sans MS"/>
                <a:sym typeface="Comic Sans MS"/>
              </a:rPr>
              <a:t>Stating an activity relating to time</a:t>
            </a:r>
            <a:endParaRPr sz="1300" u="sng" dirty="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dirty="0">
                <a:solidFill>
                  <a:srgbClr val="0000FF"/>
                </a:solidFill>
                <a:highlight>
                  <a:srgbClr val="FFFFFF"/>
                </a:highlight>
                <a:latin typeface="Comic Sans MS"/>
                <a:ea typeface="Comic Sans MS"/>
                <a:cs typeface="Comic Sans MS"/>
                <a:sym typeface="Comic Sans MS"/>
              </a:rPr>
              <a:t>nanji ni okimasu  ka. – What time do you get up? (</a:t>
            </a:r>
            <a:r>
              <a:rPr lang="en" sz="1300" dirty="0">
                <a:highlight>
                  <a:srgbClr val="FFFFFF"/>
                </a:highlight>
                <a:latin typeface="Comic Sans MS"/>
                <a:ea typeface="Comic Sans MS"/>
                <a:cs typeface="Comic Sans MS"/>
                <a:sym typeface="Comic Sans MS"/>
              </a:rPr>
              <a:t>何時 に　</a:t>
            </a:r>
            <a:r>
              <a:rPr lang="en" sz="1300" dirty="0">
                <a:highlight>
                  <a:schemeClr val="dk1"/>
                </a:highlight>
                <a:latin typeface="Comic Sans MS"/>
                <a:ea typeface="Comic Sans MS"/>
                <a:cs typeface="Comic Sans MS"/>
                <a:sym typeface="Comic Sans MS"/>
              </a:rPr>
              <a:t>おきます／ </a:t>
            </a:r>
            <a:r>
              <a:rPr lang="en" sz="2600" dirty="0">
                <a:highlight>
                  <a:schemeClr val="dk1"/>
                </a:highlight>
                <a:latin typeface="Comic Sans MS"/>
                <a:ea typeface="Comic Sans MS"/>
                <a:cs typeface="Comic Sans MS"/>
                <a:sym typeface="Comic Sans MS"/>
              </a:rPr>
              <a:t>起</a:t>
            </a:r>
            <a:r>
              <a:rPr lang="en" sz="1300" dirty="0">
                <a:highlight>
                  <a:schemeClr val="dk1"/>
                </a:highlight>
                <a:latin typeface="Comic Sans MS"/>
                <a:ea typeface="Comic Sans MS"/>
                <a:cs typeface="Comic Sans MS"/>
                <a:sym typeface="Comic Sans MS"/>
              </a:rPr>
              <a:t>きます)</a:t>
            </a:r>
            <a:r>
              <a:rPr lang="en" sz="1300" dirty="0">
                <a:highlight>
                  <a:srgbClr val="FFFFFF"/>
                </a:highlight>
                <a:latin typeface="Comic Sans MS"/>
                <a:ea typeface="Comic Sans MS"/>
                <a:cs typeface="Comic Sans MS"/>
                <a:sym typeface="Comic Sans MS"/>
              </a:rPr>
              <a:t> か。) </a:t>
            </a:r>
            <a:endParaRPr sz="1300" dirty="0">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dirty="0">
                <a:highlight>
                  <a:schemeClr val="dk1"/>
                </a:highlight>
                <a:latin typeface="Comic Sans MS"/>
                <a:ea typeface="Comic Sans MS"/>
                <a:cs typeface="Comic Sans MS"/>
                <a:sym typeface="Comic Sans MS"/>
              </a:rPr>
              <a:t>___________-ji ni okimasu.- I get up at ________ o’clock.</a:t>
            </a:r>
            <a:endParaRPr sz="1300" dirty="0">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dirty="0">
                <a:solidFill>
                  <a:srgbClr val="FF0000"/>
                </a:solidFill>
                <a:highlight>
                  <a:schemeClr val="dk1"/>
                </a:highlight>
                <a:latin typeface="Comic Sans MS"/>
                <a:ea typeface="Comic Sans MS"/>
                <a:cs typeface="Comic Sans MS"/>
                <a:sym typeface="Comic Sans MS"/>
              </a:rPr>
              <a:t>________ 時　に　おきます</a:t>
            </a:r>
            <a:r>
              <a:rPr lang="en" sz="1300" dirty="0">
                <a:solidFill>
                  <a:srgbClr val="54595D"/>
                </a:solidFill>
                <a:highlight>
                  <a:schemeClr val="dk1"/>
                </a:highlight>
                <a:latin typeface="Comic Sans MS"/>
                <a:ea typeface="Comic Sans MS"/>
                <a:cs typeface="Comic Sans MS"/>
                <a:sym typeface="Comic Sans MS"/>
              </a:rPr>
              <a:t>／</a:t>
            </a:r>
            <a:r>
              <a:rPr lang="en" sz="1300" dirty="0">
                <a:solidFill>
                  <a:srgbClr val="0000FF"/>
                </a:solidFill>
                <a:highlight>
                  <a:schemeClr val="dk1"/>
                </a:highlight>
                <a:latin typeface="Comic Sans MS"/>
                <a:ea typeface="Comic Sans MS"/>
                <a:cs typeface="Comic Sans MS"/>
                <a:sym typeface="Comic Sans MS"/>
              </a:rPr>
              <a:t> </a:t>
            </a:r>
            <a:r>
              <a:rPr lang="en" sz="2600" dirty="0">
                <a:solidFill>
                  <a:srgbClr val="0000FF"/>
                </a:solidFill>
                <a:highlight>
                  <a:schemeClr val="dk1"/>
                </a:highlight>
                <a:latin typeface="Comic Sans MS"/>
                <a:ea typeface="Comic Sans MS"/>
                <a:cs typeface="Comic Sans MS"/>
                <a:sym typeface="Comic Sans MS"/>
              </a:rPr>
              <a:t>起</a:t>
            </a:r>
            <a:r>
              <a:rPr lang="en" sz="1300" dirty="0">
                <a:solidFill>
                  <a:srgbClr val="0000FF"/>
                </a:solidFill>
                <a:highlight>
                  <a:schemeClr val="dk1"/>
                </a:highlight>
                <a:latin typeface="Comic Sans MS"/>
                <a:ea typeface="Comic Sans MS"/>
                <a:cs typeface="Comic Sans MS"/>
                <a:sym typeface="Comic Sans MS"/>
              </a:rPr>
              <a:t>きます）。</a:t>
            </a:r>
            <a:endParaRPr sz="1300" dirty="0">
              <a:solidFill>
                <a:srgbClr val="0000FF"/>
              </a:solidFill>
              <a:highlight>
                <a:schemeClr val="dk1"/>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300" dirty="0">
              <a:solidFill>
                <a:srgbClr val="FF0000"/>
              </a:solidFill>
              <a:highlight>
                <a:srgbClr val="FFFFFF"/>
              </a:highlight>
              <a:latin typeface="Comic Sans MS"/>
              <a:ea typeface="Comic Sans MS"/>
              <a:cs typeface="Comic Sans MS"/>
              <a:sym typeface="Comic Sans MS"/>
            </a:endParaRPr>
          </a:p>
        </p:txBody>
      </p:sp>
      <p:pic>
        <p:nvPicPr>
          <p:cNvPr id="235" name="Google Shape;235;p28"/>
          <p:cNvPicPr preferRelativeResize="0"/>
          <p:nvPr/>
        </p:nvPicPr>
        <p:blipFill>
          <a:blip r:embed="rId3">
            <a:alphaModFix/>
          </a:blip>
          <a:stretch>
            <a:fillRect/>
          </a:stretch>
        </p:blipFill>
        <p:spPr>
          <a:xfrm>
            <a:off x="6416200" y="3073700"/>
            <a:ext cx="1908649" cy="1635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  </a:t>
            </a:r>
            <a:endParaRPr sz="2520"/>
          </a:p>
        </p:txBody>
      </p:sp>
      <p:sp>
        <p:nvSpPr>
          <p:cNvPr id="241" name="Google Shape;241;p29"/>
          <p:cNvSpPr txBox="1"/>
          <p:nvPr/>
        </p:nvSpPr>
        <p:spPr>
          <a:xfrm>
            <a:off x="991525" y="1697975"/>
            <a:ext cx="75057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100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pic>
        <p:nvPicPr>
          <p:cNvPr id="242" name="Google Shape;242;p29" descr="Hello! It's MyLangs! &#10;This time we'll learn Japanese Key 5 Phrases to use in Morning!&#10;Do you all know how to say &quot;morning&quot; and &quot;good morning&quot; in Japanese?&#10;and what else more? &#10;&#10;Learn languages with me every week!&#10;------------------------------------------------------------------------------------------&#10;*Instagram: https://www.instagram.com/my_mylangs/" title="Learn Japanese Key 5 Phrases to use in Morning!">
            <a:hlinkClick r:id="rId3"/>
          </p:cNvPr>
          <p:cNvPicPr preferRelativeResize="0"/>
          <p:nvPr/>
        </p:nvPicPr>
        <p:blipFill>
          <a:blip r:embed="rId4">
            <a:alphaModFix/>
          </a:blip>
          <a:stretch>
            <a:fillRect/>
          </a:stretch>
        </p:blipFill>
        <p:spPr>
          <a:xfrm>
            <a:off x="1549250" y="1906925"/>
            <a:ext cx="4672525" cy="2786725"/>
          </a:xfrm>
          <a:prstGeom prst="rect">
            <a:avLst/>
          </a:prstGeom>
          <a:noFill/>
          <a:ln>
            <a:noFill/>
          </a:ln>
        </p:spPr>
      </p:pic>
      <p:pic>
        <p:nvPicPr>
          <p:cNvPr id="243" name="Google Shape;243;p29"/>
          <p:cNvPicPr preferRelativeResize="0"/>
          <p:nvPr/>
        </p:nvPicPr>
        <p:blipFill>
          <a:blip r:embed="rId5">
            <a:alphaModFix/>
          </a:blip>
          <a:stretch>
            <a:fillRect/>
          </a:stretch>
        </p:blipFill>
        <p:spPr>
          <a:xfrm>
            <a:off x="6472175" y="2714275"/>
            <a:ext cx="1641975" cy="13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
              <a:t>にほんご</a:t>
            </a:r>
            <a:endParaRPr/>
          </a:p>
          <a:p>
            <a:pPr marL="0" lvl="0" indent="0" algn="ctr" rtl="0">
              <a:lnSpc>
                <a:spcPct val="100000"/>
              </a:lnSpc>
              <a:spcBef>
                <a:spcPts val="0"/>
              </a:spcBef>
              <a:spcAft>
                <a:spcPts val="0"/>
              </a:spcAft>
              <a:buSzPts val="3800"/>
              <a:buNone/>
            </a:pPr>
            <a:r>
              <a:rPr lang="en"/>
              <a:t>Nihongo (日本語)</a:t>
            </a:r>
            <a:endParaRPr/>
          </a:p>
        </p:txBody>
      </p:sp>
      <p:sp>
        <p:nvSpPr>
          <p:cNvPr id="249" name="Google Shape;249;p30"/>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600"/>
              <a:buNone/>
            </a:pPr>
            <a:r>
              <a:rPr lang="en" sz="1360"/>
              <a:t>　　　　　　　　　　　　　　　　　　　　　　　　　　　　　　　　　　　　　　　　　　</a:t>
            </a:r>
            <a:r>
              <a:rPr lang="en" sz="2160"/>
              <a:t>さよなら</a:t>
            </a:r>
            <a:endParaRPr sz="2160"/>
          </a:p>
        </p:txBody>
      </p:sp>
      <p:pic>
        <p:nvPicPr>
          <p:cNvPr id="250" name="Google Shape;250;p30"/>
          <p:cNvPicPr preferRelativeResize="0"/>
          <p:nvPr/>
        </p:nvPicPr>
        <p:blipFill rotWithShape="1">
          <a:blip r:embed="rId3">
            <a:alphaModFix/>
          </a:blip>
          <a:srcRect/>
          <a:stretch/>
        </p:blipFill>
        <p:spPr>
          <a:xfrm>
            <a:off x="6591603" y="2842900"/>
            <a:ext cx="1619196" cy="16630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35" name="Google Shape;135;p14"/>
          <p:cNvSpPr txBox="1"/>
          <p:nvPr/>
        </p:nvSpPr>
        <p:spPr>
          <a:xfrm>
            <a:off x="991525" y="1697975"/>
            <a:ext cx="7505700" cy="292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100" b="0" i="0" u="none" strike="noStrike" cap="none">
                <a:solidFill>
                  <a:srgbClr val="FF0000"/>
                </a:solidFill>
                <a:latin typeface="Comic Sans MS"/>
                <a:ea typeface="Comic Sans MS"/>
                <a:cs typeface="Comic Sans MS"/>
                <a:sym typeface="Comic Sans MS"/>
              </a:rPr>
              <a:t>LESSON </a:t>
            </a:r>
            <a:r>
              <a:rPr lang="en" sz="1100">
                <a:solidFill>
                  <a:srgbClr val="FF0000"/>
                </a:solidFill>
                <a:latin typeface="Comic Sans MS"/>
                <a:ea typeface="Comic Sans MS"/>
                <a:cs typeface="Comic Sans MS"/>
                <a:sym typeface="Comic Sans MS"/>
              </a:rPr>
              <a:t>7</a:t>
            </a:r>
            <a:r>
              <a:rPr lang="en" sz="1100" b="0" i="0" u="none" strike="noStrike" cap="none">
                <a:solidFill>
                  <a:srgbClr val="FF0000"/>
                </a:solidFill>
                <a:latin typeface="Comic Sans MS"/>
                <a:ea typeface="Comic Sans MS"/>
                <a:cs typeface="Comic Sans MS"/>
                <a:sym typeface="Comic Sans MS"/>
              </a:rPr>
              <a:t>:</a:t>
            </a:r>
            <a:r>
              <a:rPr lang="en" sz="1100">
                <a:solidFill>
                  <a:srgbClr val="FF0000"/>
                </a:solidFill>
                <a:latin typeface="Comic Sans MS"/>
                <a:ea typeface="Comic Sans MS"/>
                <a:cs typeface="Comic Sans MS"/>
                <a:sym typeface="Comic Sans MS"/>
              </a:rPr>
              <a:t> TELLING TIME  IN JAPANESE</a:t>
            </a:r>
            <a:endParaRPr sz="1100">
              <a:solidFill>
                <a:srgbClr val="FF0000"/>
              </a:solidFill>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r>
              <a:rPr lang="en" sz="1800">
                <a:solidFill>
                  <a:srgbClr val="202122"/>
                </a:solidFill>
                <a:highlight>
                  <a:srgbClr val="FFFFFF"/>
                </a:highlight>
                <a:latin typeface="Comic Sans MS"/>
                <a:ea typeface="Comic Sans MS"/>
                <a:cs typeface="Comic Sans MS"/>
                <a:sym typeface="Comic Sans MS"/>
              </a:rPr>
              <a:t>According to Wikipedia, </a:t>
            </a:r>
            <a:r>
              <a:rPr lang="en" sz="1800">
                <a:solidFill>
                  <a:srgbClr val="202122"/>
                </a:solidFill>
                <a:highlight>
                  <a:srgbClr val="FFFFFF"/>
                </a:highlight>
              </a:rPr>
              <a:t>T</a:t>
            </a:r>
            <a:r>
              <a:rPr lang="en" sz="1800">
                <a:solidFill>
                  <a:srgbClr val="202122"/>
                </a:solidFill>
                <a:highlight>
                  <a:srgbClr val="FFFFFF"/>
                </a:highlight>
                <a:latin typeface="Comic Sans MS"/>
                <a:ea typeface="Comic Sans MS"/>
                <a:cs typeface="Comic Sans MS"/>
                <a:sym typeface="Comic Sans MS"/>
              </a:rPr>
              <a:t>he </a:t>
            </a:r>
            <a:r>
              <a:rPr lang="en" sz="1800" b="1">
                <a:solidFill>
                  <a:srgbClr val="202122"/>
                </a:solidFill>
                <a:highlight>
                  <a:srgbClr val="FFFFFF"/>
                </a:highlight>
                <a:latin typeface="Comic Sans MS"/>
                <a:ea typeface="Comic Sans MS"/>
                <a:cs typeface="Comic Sans MS"/>
                <a:sym typeface="Comic Sans MS"/>
              </a:rPr>
              <a:t>Japanese numerals</a:t>
            </a:r>
            <a:r>
              <a:rPr lang="en" sz="1800">
                <a:solidFill>
                  <a:srgbClr val="202122"/>
                </a:solidFill>
                <a:highlight>
                  <a:srgbClr val="FFFFFF"/>
                </a:highlight>
                <a:latin typeface="Comic Sans MS"/>
                <a:ea typeface="Comic Sans MS"/>
                <a:cs typeface="Comic Sans MS"/>
                <a:sym typeface="Comic Sans MS"/>
              </a:rPr>
              <a:t> are the </a:t>
            </a:r>
            <a:r>
              <a:rPr lang="en" sz="1800">
                <a:solidFill>
                  <a:srgbClr val="0645AD"/>
                </a:solidFill>
                <a:highlight>
                  <a:srgbClr val="FFFFFF"/>
                </a:highlight>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number names</a:t>
            </a:r>
            <a:r>
              <a:rPr lang="en" sz="1800">
                <a:solidFill>
                  <a:srgbClr val="202122"/>
                </a:solidFill>
                <a:highlight>
                  <a:srgbClr val="FFFFFF"/>
                </a:highlight>
                <a:latin typeface="Comic Sans MS"/>
                <a:ea typeface="Comic Sans MS"/>
                <a:cs typeface="Comic Sans MS"/>
                <a:sym typeface="Comic Sans MS"/>
              </a:rPr>
              <a:t> used in </a:t>
            </a:r>
            <a:r>
              <a:rPr lang="en" sz="1800">
                <a:solidFill>
                  <a:srgbClr val="0645AD"/>
                </a:solidFill>
                <a:highlight>
                  <a:srgbClr val="FFFFFF"/>
                </a:highlight>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Japanese</a:t>
            </a:r>
            <a:r>
              <a:rPr lang="en" sz="1800">
                <a:solidFill>
                  <a:srgbClr val="202122"/>
                </a:solidFill>
                <a:highlight>
                  <a:srgbClr val="FFFFFF"/>
                </a:highlight>
                <a:latin typeface="Comic Sans MS"/>
                <a:ea typeface="Comic Sans MS"/>
                <a:cs typeface="Comic Sans MS"/>
                <a:sym typeface="Comic Sans MS"/>
              </a:rPr>
              <a:t>. In writing, they are the same as the </a:t>
            </a:r>
            <a:r>
              <a:rPr lang="en" sz="1800">
                <a:solidFill>
                  <a:srgbClr val="0645AD"/>
                </a:solidFill>
                <a:highlight>
                  <a:srgbClr val="FFFFFF"/>
                </a:highlight>
                <a:uFill>
                  <a:noFill/>
                </a:u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Chinese numerals</a:t>
            </a:r>
            <a:r>
              <a:rPr lang="en" sz="1800">
                <a:solidFill>
                  <a:srgbClr val="202122"/>
                </a:solidFill>
                <a:highlight>
                  <a:srgbClr val="FFFFFF"/>
                </a:highlight>
                <a:latin typeface="Comic Sans MS"/>
                <a:ea typeface="Comic Sans MS"/>
                <a:cs typeface="Comic Sans MS"/>
                <a:sym typeface="Comic Sans MS"/>
              </a:rPr>
              <a:t>, and the grouping of large numbers follows the </a:t>
            </a:r>
            <a:r>
              <a:rPr lang="en" sz="1800">
                <a:solidFill>
                  <a:srgbClr val="0645AD"/>
                </a:solidFill>
                <a:highlight>
                  <a:srgbClr val="FFFFFF"/>
                </a:highlight>
                <a:uFill>
                  <a:noFill/>
                </a:u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Chinese</a:t>
            </a:r>
            <a:r>
              <a:rPr lang="en" sz="1800">
                <a:solidFill>
                  <a:srgbClr val="202122"/>
                </a:solidFill>
                <a:highlight>
                  <a:srgbClr val="FFFFFF"/>
                </a:highlight>
                <a:latin typeface="Comic Sans MS"/>
                <a:ea typeface="Comic Sans MS"/>
                <a:cs typeface="Comic Sans MS"/>
                <a:sym typeface="Comic Sans MS"/>
              </a:rPr>
              <a:t> </a:t>
            </a:r>
            <a:r>
              <a:rPr lang="en" sz="1800">
                <a:solidFill>
                  <a:srgbClr val="0645AD"/>
                </a:solidFill>
                <a:highlight>
                  <a:srgbClr val="FFFFFF"/>
                </a:highlight>
                <a:uFill>
                  <a:noFill/>
                </a:u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tradition</a:t>
            </a:r>
            <a:r>
              <a:rPr lang="en" sz="1800">
                <a:solidFill>
                  <a:srgbClr val="202122"/>
                </a:solidFill>
                <a:highlight>
                  <a:srgbClr val="FFFFFF"/>
                </a:highlight>
                <a:latin typeface="Comic Sans MS"/>
                <a:ea typeface="Comic Sans MS"/>
                <a:cs typeface="Comic Sans MS"/>
                <a:sym typeface="Comic Sans MS"/>
              </a:rPr>
              <a:t> of grouping by 10,000. Two pronunciations are used: the </a:t>
            </a:r>
            <a:r>
              <a:rPr lang="en" sz="1800">
                <a:solidFill>
                  <a:srgbClr val="0645AD"/>
                </a:solidFill>
                <a:highlight>
                  <a:srgbClr val="FFFFFF"/>
                </a:highlight>
                <a:uFill>
                  <a:noFill/>
                </a:uFill>
                <a:latin typeface="Comic Sans MS"/>
                <a:ea typeface="Comic Sans MS"/>
                <a:cs typeface="Comic Sans MS"/>
                <a:sym typeface="Comic Sans MS"/>
                <a:hlinkClick r:id="rId8">
                  <a:extLst>
                    <a:ext uri="{A12FA001-AC4F-418D-AE19-62706E023703}">
                      <ahyp:hlinkClr xmlns:ahyp="http://schemas.microsoft.com/office/drawing/2018/hyperlinkcolor" val="tx"/>
                    </a:ext>
                  </a:extLst>
                </a:hlinkClick>
              </a:rPr>
              <a:t>Sino-Japanese</a:t>
            </a:r>
            <a:r>
              <a:rPr lang="en" sz="1800">
                <a:solidFill>
                  <a:srgbClr val="202122"/>
                </a:solidFill>
                <a:highlight>
                  <a:srgbClr val="FFFFFF"/>
                </a:highlight>
                <a:latin typeface="Comic Sans MS"/>
                <a:ea typeface="Comic Sans MS"/>
                <a:cs typeface="Comic Sans MS"/>
                <a:sym typeface="Comic Sans MS"/>
              </a:rPr>
              <a:t> (on'yomi) readings of the </a:t>
            </a:r>
            <a:r>
              <a:rPr lang="en" sz="1800">
                <a:solidFill>
                  <a:srgbClr val="0645AD"/>
                </a:solidFill>
                <a:highlight>
                  <a:srgbClr val="FFFFFF"/>
                </a:highlight>
                <a:uFill>
                  <a:noFill/>
                </a:uFill>
                <a:latin typeface="Comic Sans MS"/>
                <a:ea typeface="Comic Sans MS"/>
                <a:cs typeface="Comic Sans MS"/>
                <a:sym typeface="Comic Sans MS"/>
                <a:hlinkClick r:id="rId9">
                  <a:extLst>
                    <a:ext uri="{A12FA001-AC4F-418D-AE19-62706E023703}">
                      <ahyp:hlinkClr xmlns:ahyp="http://schemas.microsoft.com/office/drawing/2018/hyperlinkcolor" val="tx"/>
                    </a:ext>
                  </a:extLst>
                </a:hlinkClick>
              </a:rPr>
              <a:t>Chinese characters</a:t>
            </a:r>
            <a:r>
              <a:rPr lang="en" sz="1800">
                <a:solidFill>
                  <a:srgbClr val="202122"/>
                </a:solidFill>
                <a:highlight>
                  <a:srgbClr val="FFFFFF"/>
                </a:highlight>
                <a:latin typeface="Comic Sans MS"/>
                <a:ea typeface="Comic Sans MS"/>
                <a:cs typeface="Comic Sans MS"/>
                <a:sym typeface="Comic Sans MS"/>
              </a:rPr>
              <a:t> and the Japanese </a:t>
            </a:r>
            <a:r>
              <a:rPr lang="en" sz="1800">
                <a:solidFill>
                  <a:srgbClr val="0645AD"/>
                </a:solidFill>
                <a:highlight>
                  <a:srgbClr val="FFFFFF"/>
                </a:highlight>
                <a:uFill>
                  <a:noFill/>
                </a:uFill>
                <a:latin typeface="Comic Sans MS"/>
                <a:ea typeface="Comic Sans MS"/>
                <a:cs typeface="Comic Sans MS"/>
                <a:sym typeface="Comic Sans MS"/>
                <a:hlinkClick r:id="rId10">
                  <a:extLst>
                    <a:ext uri="{A12FA001-AC4F-418D-AE19-62706E023703}">
                      <ahyp:hlinkClr xmlns:ahyp="http://schemas.microsoft.com/office/drawing/2018/hyperlinkcolor" val="tx"/>
                    </a:ext>
                  </a:extLst>
                </a:hlinkClick>
              </a:rPr>
              <a:t>yamato kotoba</a:t>
            </a:r>
            <a:r>
              <a:rPr lang="en" sz="1800">
                <a:solidFill>
                  <a:srgbClr val="202122"/>
                </a:solidFill>
                <a:highlight>
                  <a:srgbClr val="FFFFFF"/>
                </a:highlight>
                <a:latin typeface="Comic Sans MS"/>
                <a:ea typeface="Comic Sans MS"/>
                <a:cs typeface="Comic Sans MS"/>
                <a:sym typeface="Comic Sans MS"/>
              </a:rPr>
              <a:t> (native words, </a:t>
            </a:r>
            <a:r>
              <a:rPr lang="en" sz="1800">
                <a:solidFill>
                  <a:srgbClr val="0645AD"/>
                </a:solidFill>
                <a:highlight>
                  <a:srgbClr val="FFFFFF"/>
                </a:highlight>
                <a:uFill>
                  <a:noFill/>
                </a:uFill>
                <a:latin typeface="Comic Sans MS"/>
                <a:ea typeface="Comic Sans MS"/>
                <a:cs typeface="Comic Sans MS"/>
                <a:sym typeface="Comic Sans MS"/>
                <a:hlinkClick r:id="rId11">
                  <a:extLst>
                    <a:ext uri="{A12FA001-AC4F-418D-AE19-62706E023703}">
                      <ahyp:hlinkClr xmlns:ahyp="http://schemas.microsoft.com/office/drawing/2018/hyperlinkcolor" val="tx"/>
                    </a:ext>
                  </a:extLst>
                </a:hlinkClick>
              </a:rPr>
              <a:t>kun'yomi</a:t>
            </a:r>
            <a:r>
              <a:rPr lang="en" sz="1800">
                <a:solidFill>
                  <a:srgbClr val="202122"/>
                </a:solidFill>
                <a:highlight>
                  <a:srgbClr val="FFFFFF"/>
                </a:highlight>
                <a:latin typeface="Comic Sans MS"/>
                <a:ea typeface="Comic Sans MS"/>
                <a:cs typeface="Comic Sans MS"/>
                <a:sym typeface="Comic Sans MS"/>
              </a:rPr>
              <a:t> readings).</a:t>
            </a:r>
            <a:endParaRPr sz="18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41" name="Google Shape;141;p15"/>
          <p:cNvSpPr txBox="1"/>
          <p:nvPr/>
        </p:nvSpPr>
        <p:spPr>
          <a:xfrm>
            <a:off x="991525" y="1697900"/>
            <a:ext cx="7505700" cy="301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900">
                <a:highlight>
                  <a:srgbClr val="FFFFFF"/>
                </a:highlight>
                <a:latin typeface="Comic Sans MS"/>
                <a:ea typeface="Comic Sans MS"/>
                <a:cs typeface="Comic Sans MS"/>
                <a:sym typeface="Comic Sans MS"/>
              </a:rPr>
              <a:t>Basic numbering in Japanese</a:t>
            </a:r>
            <a:endParaRPr sz="1300">
              <a:solidFill>
                <a:srgbClr val="54595D"/>
              </a:solidFill>
              <a:highlight>
                <a:srgbClr val="FFFFFF"/>
              </a:highlight>
              <a:latin typeface="Comic Sans MS"/>
              <a:ea typeface="Comic Sans MS"/>
              <a:cs typeface="Comic Sans MS"/>
              <a:sym typeface="Comic Sans MS"/>
            </a:endParaRPr>
          </a:p>
          <a:p>
            <a:pPr marL="0" lvl="0" indent="0" algn="l" rtl="0">
              <a:lnSpc>
                <a:spcPct val="130000"/>
              </a:lnSpc>
              <a:spcBef>
                <a:spcPts val="1700"/>
              </a:spcBef>
              <a:spcAft>
                <a:spcPts val="0"/>
              </a:spcAft>
              <a:buNone/>
            </a:pPr>
            <a:r>
              <a:rPr lang="en" sz="1300">
                <a:solidFill>
                  <a:srgbClr val="54595D"/>
                </a:solidFill>
                <a:highlight>
                  <a:srgbClr val="FFFFFF"/>
                </a:highlight>
                <a:latin typeface="Comic Sans MS"/>
                <a:ea typeface="Comic Sans MS"/>
                <a:cs typeface="Comic Sans MS"/>
                <a:sym typeface="Comic Sans MS"/>
              </a:rPr>
              <a:t>Wikipedia highlights the basic numbering in Japanese by stating: “</a:t>
            </a:r>
            <a:r>
              <a:rPr lang="en" sz="1250">
                <a:solidFill>
                  <a:srgbClr val="202122"/>
                </a:solidFill>
                <a:highlight>
                  <a:srgbClr val="FFFFFF"/>
                </a:highlight>
                <a:latin typeface="Comic Sans MS"/>
                <a:ea typeface="Comic Sans MS"/>
                <a:cs typeface="Comic Sans MS"/>
                <a:sym typeface="Comic Sans MS"/>
              </a:rPr>
              <a:t>There are two ways of writing the numbers in Japanese: in </a:t>
            </a:r>
            <a:r>
              <a:rPr lang="en" sz="1250">
                <a:solidFill>
                  <a:srgbClr val="0645AD"/>
                </a:solidFill>
                <a:highlight>
                  <a:srgbClr val="FFFFFF"/>
                </a:highlight>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Arabic numerals</a:t>
            </a:r>
            <a:r>
              <a:rPr lang="en" sz="1250">
                <a:solidFill>
                  <a:srgbClr val="202122"/>
                </a:solidFill>
                <a:highlight>
                  <a:srgbClr val="FFFFFF"/>
                </a:highlight>
                <a:latin typeface="Comic Sans MS"/>
                <a:ea typeface="Comic Sans MS"/>
                <a:cs typeface="Comic Sans MS"/>
                <a:sym typeface="Comic Sans MS"/>
              </a:rPr>
              <a:t> (1, 2, 3) or in </a:t>
            </a:r>
            <a:r>
              <a:rPr lang="en" sz="1250">
                <a:solidFill>
                  <a:srgbClr val="0645AD"/>
                </a:solidFill>
                <a:highlight>
                  <a:srgbClr val="FFFFFF"/>
                </a:highlight>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Chinese numerals</a:t>
            </a:r>
            <a:r>
              <a:rPr lang="en" sz="1250">
                <a:solidFill>
                  <a:srgbClr val="202122"/>
                </a:solidFill>
                <a:highlight>
                  <a:srgbClr val="FFFFFF"/>
                </a:highlight>
                <a:latin typeface="Comic Sans MS"/>
                <a:ea typeface="Comic Sans MS"/>
                <a:cs typeface="Comic Sans MS"/>
                <a:sym typeface="Comic Sans MS"/>
              </a:rPr>
              <a:t> (一, 二, 三). The Arabic numerals are more often used in </a:t>
            </a:r>
            <a:r>
              <a:rPr lang="en" sz="1250">
                <a:solidFill>
                  <a:srgbClr val="0645AD"/>
                </a:solidFill>
                <a:highlight>
                  <a:srgbClr val="FFFFFF"/>
                </a:highlight>
                <a:uFill>
                  <a:noFill/>
                </a:uFill>
                <a:latin typeface="Comic Sans MS"/>
                <a:ea typeface="Comic Sans MS"/>
                <a:cs typeface="Comic Sans MS"/>
                <a:sym typeface="Comic Sans MS"/>
                <a:hlinkClick r:id="rId5">
                  <a:extLst>
                    <a:ext uri="{A12FA001-AC4F-418D-AE19-62706E023703}">
                      <ahyp:hlinkClr xmlns:ahyp="http://schemas.microsoft.com/office/drawing/2018/hyperlinkcolor" val="tx"/>
                    </a:ext>
                  </a:extLst>
                </a:hlinkClick>
              </a:rPr>
              <a:t>horizontal writing</a:t>
            </a:r>
            <a:r>
              <a:rPr lang="en" sz="1250">
                <a:solidFill>
                  <a:srgbClr val="202122"/>
                </a:solidFill>
                <a:highlight>
                  <a:srgbClr val="FFFFFF"/>
                </a:highlight>
                <a:latin typeface="Comic Sans MS"/>
                <a:ea typeface="Comic Sans MS"/>
                <a:cs typeface="Comic Sans MS"/>
                <a:sym typeface="Comic Sans MS"/>
              </a:rPr>
              <a:t>, and the Chinese numerals are more common in </a:t>
            </a:r>
            <a:r>
              <a:rPr lang="en" sz="1250">
                <a:solidFill>
                  <a:srgbClr val="0645AD"/>
                </a:solidFill>
                <a:highlight>
                  <a:srgbClr val="FFFFFF"/>
                </a:highlight>
                <a:uFill>
                  <a:noFill/>
                </a:uFill>
                <a:latin typeface="Comic Sans MS"/>
                <a:ea typeface="Comic Sans MS"/>
                <a:cs typeface="Comic Sans MS"/>
                <a:sym typeface="Comic Sans MS"/>
                <a:hlinkClick r:id="rId6">
                  <a:extLst>
                    <a:ext uri="{A12FA001-AC4F-418D-AE19-62706E023703}">
                      <ahyp:hlinkClr xmlns:ahyp="http://schemas.microsoft.com/office/drawing/2018/hyperlinkcolor" val="tx"/>
                    </a:ext>
                  </a:extLst>
                </a:hlinkClick>
              </a:rPr>
              <a:t>vertical writing</a:t>
            </a:r>
            <a:r>
              <a:rPr lang="en" sz="1250">
                <a:solidFill>
                  <a:srgbClr val="202122"/>
                </a:solidFill>
                <a:highlight>
                  <a:srgbClr val="FFFFFF"/>
                </a:highlight>
                <a:latin typeface="Comic Sans MS"/>
                <a:ea typeface="Comic Sans MS"/>
                <a:cs typeface="Comic Sans MS"/>
                <a:sym typeface="Comic Sans MS"/>
              </a:rPr>
              <a:t>.”</a:t>
            </a:r>
            <a:endParaRPr sz="1250">
              <a:solidFill>
                <a:srgbClr val="202122"/>
              </a:solidFill>
              <a:highlight>
                <a:srgbClr val="FFFFFF"/>
              </a:highlight>
              <a:latin typeface="Comic Sans MS"/>
              <a:ea typeface="Comic Sans MS"/>
              <a:cs typeface="Comic Sans MS"/>
              <a:sym typeface="Comic Sans MS"/>
            </a:endParaRPr>
          </a:p>
          <a:p>
            <a:pPr marL="0" lvl="0" indent="0" algn="l" rtl="0">
              <a:lnSpc>
                <a:spcPct val="115000"/>
              </a:lnSpc>
              <a:spcBef>
                <a:spcPts val="500"/>
              </a:spcBef>
              <a:spcAft>
                <a:spcPts val="0"/>
              </a:spcAft>
              <a:buNone/>
            </a:pPr>
            <a:r>
              <a:rPr lang="en" sz="1250">
                <a:solidFill>
                  <a:srgbClr val="202122"/>
                </a:solidFill>
                <a:highlight>
                  <a:srgbClr val="FFFFFF"/>
                </a:highlight>
                <a:latin typeface="Comic Sans MS"/>
                <a:ea typeface="Comic Sans MS"/>
                <a:cs typeface="Comic Sans MS"/>
                <a:sym typeface="Comic Sans MS"/>
              </a:rPr>
              <a:t>Most numbers have </a:t>
            </a:r>
            <a:r>
              <a:rPr lang="en" sz="1250">
                <a:solidFill>
                  <a:srgbClr val="0645AD"/>
                </a:solidFill>
                <a:highlight>
                  <a:srgbClr val="FFFFFF"/>
                </a:highlight>
                <a:uFill>
                  <a:noFill/>
                </a:uFill>
                <a:latin typeface="Comic Sans MS"/>
                <a:ea typeface="Comic Sans MS"/>
                <a:cs typeface="Comic Sans MS"/>
                <a:sym typeface="Comic Sans MS"/>
                <a:hlinkClick r:id="rId7">
                  <a:extLst>
                    <a:ext uri="{A12FA001-AC4F-418D-AE19-62706E023703}">
                      <ahyp:hlinkClr xmlns:ahyp="http://schemas.microsoft.com/office/drawing/2018/hyperlinkcolor" val="tx"/>
                    </a:ext>
                  </a:extLst>
                </a:hlinkClick>
              </a:rPr>
              <a:t>two readings</a:t>
            </a:r>
            <a:r>
              <a:rPr lang="en" sz="1250">
                <a:solidFill>
                  <a:srgbClr val="202122"/>
                </a:solidFill>
                <a:highlight>
                  <a:srgbClr val="FFFFFF"/>
                </a:highlight>
                <a:latin typeface="Comic Sans MS"/>
                <a:ea typeface="Comic Sans MS"/>
                <a:cs typeface="Comic Sans MS"/>
                <a:sym typeface="Comic Sans MS"/>
              </a:rPr>
              <a:t>, one derived from Chinese used for </a:t>
            </a:r>
            <a:r>
              <a:rPr lang="en" sz="1250">
                <a:solidFill>
                  <a:srgbClr val="0645AD"/>
                </a:solidFill>
                <a:highlight>
                  <a:srgbClr val="FFFFFF"/>
                </a:highlight>
                <a:uFill>
                  <a:noFill/>
                </a:uFill>
                <a:latin typeface="Comic Sans MS"/>
                <a:ea typeface="Comic Sans MS"/>
                <a:cs typeface="Comic Sans MS"/>
                <a:sym typeface="Comic Sans MS"/>
                <a:hlinkClick r:id="rId8">
                  <a:extLst>
                    <a:ext uri="{A12FA001-AC4F-418D-AE19-62706E023703}">
                      <ahyp:hlinkClr xmlns:ahyp="http://schemas.microsoft.com/office/drawing/2018/hyperlinkcolor" val="tx"/>
                    </a:ext>
                  </a:extLst>
                </a:hlinkClick>
              </a:rPr>
              <a:t>cardinal numbers</a:t>
            </a:r>
            <a:r>
              <a:rPr lang="en" sz="1250">
                <a:solidFill>
                  <a:srgbClr val="202122"/>
                </a:solidFill>
                <a:highlight>
                  <a:srgbClr val="FFFFFF"/>
                </a:highlight>
                <a:latin typeface="Comic Sans MS"/>
                <a:ea typeface="Comic Sans MS"/>
                <a:cs typeface="Comic Sans MS"/>
                <a:sym typeface="Comic Sans MS"/>
              </a:rPr>
              <a:t> (</a:t>
            </a:r>
            <a:r>
              <a:rPr lang="en" sz="1250">
                <a:solidFill>
                  <a:srgbClr val="0645AD"/>
                </a:solidFill>
                <a:highlight>
                  <a:srgbClr val="FFFFFF"/>
                </a:highlight>
                <a:uFill>
                  <a:noFill/>
                </a:uFill>
                <a:latin typeface="Comic Sans MS"/>
                <a:ea typeface="Comic Sans MS"/>
                <a:cs typeface="Comic Sans MS"/>
                <a:sym typeface="Comic Sans MS"/>
                <a:hlinkClick r:id="rId9">
                  <a:extLst>
                    <a:ext uri="{A12FA001-AC4F-418D-AE19-62706E023703}">
                      <ahyp:hlinkClr xmlns:ahyp="http://schemas.microsoft.com/office/drawing/2018/hyperlinkcolor" val="tx"/>
                    </a:ext>
                  </a:extLst>
                </a:hlinkClick>
              </a:rPr>
              <a:t>On reading</a:t>
            </a:r>
            <a:r>
              <a:rPr lang="en" sz="1250">
                <a:solidFill>
                  <a:srgbClr val="202122"/>
                </a:solidFill>
                <a:highlight>
                  <a:srgbClr val="FFFFFF"/>
                </a:highlight>
                <a:latin typeface="Comic Sans MS"/>
                <a:ea typeface="Comic Sans MS"/>
                <a:cs typeface="Comic Sans MS"/>
                <a:sym typeface="Comic Sans MS"/>
              </a:rPr>
              <a:t>) and a native Japanese reading (</a:t>
            </a:r>
            <a:r>
              <a:rPr lang="en" sz="1250">
                <a:solidFill>
                  <a:srgbClr val="0645AD"/>
                </a:solidFill>
                <a:highlight>
                  <a:srgbClr val="FFFFFF"/>
                </a:highlight>
                <a:uFill>
                  <a:noFill/>
                </a:uFill>
                <a:latin typeface="Comic Sans MS"/>
                <a:ea typeface="Comic Sans MS"/>
                <a:cs typeface="Comic Sans MS"/>
                <a:sym typeface="Comic Sans MS"/>
                <a:hlinkClick r:id="rId10">
                  <a:extLst>
                    <a:ext uri="{A12FA001-AC4F-418D-AE19-62706E023703}">
                      <ahyp:hlinkClr xmlns:ahyp="http://schemas.microsoft.com/office/drawing/2018/hyperlinkcolor" val="tx"/>
                    </a:ext>
                  </a:extLst>
                </a:hlinkClick>
              </a:rPr>
              <a:t>Kun reading</a:t>
            </a:r>
            <a:r>
              <a:rPr lang="en" sz="1250">
                <a:solidFill>
                  <a:srgbClr val="202122"/>
                </a:solidFill>
                <a:highlight>
                  <a:srgbClr val="FFFFFF"/>
                </a:highlight>
                <a:latin typeface="Comic Sans MS"/>
                <a:ea typeface="Comic Sans MS"/>
                <a:cs typeface="Comic Sans MS"/>
                <a:sym typeface="Comic Sans MS"/>
              </a:rPr>
              <a:t>) used somewhat less formally for numbers up to 10. In some cases (listed below) the Japanese reading is generally preferred for all uses.</a:t>
            </a:r>
            <a:endParaRPr sz="1250">
              <a:solidFill>
                <a:srgbClr val="202122"/>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800">
              <a:solidFill>
                <a:srgbClr val="202122"/>
              </a:solidFill>
              <a:highlight>
                <a:srgbClr val="FFFFFF"/>
              </a:highlight>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47" name="Google Shape;147;p16"/>
          <p:cNvSpPr txBox="1"/>
          <p:nvPr/>
        </p:nvSpPr>
        <p:spPr>
          <a:xfrm>
            <a:off x="1041100" y="1697900"/>
            <a:ext cx="7505700" cy="312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rgbClr val="000000"/>
              </a:buClr>
              <a:buSzPts val="1100"/>
              <a:buFont typeface="Arial"/>
              <a:buNone/>
            </a:pPr>
            <a:endParaRPr sz="1350">
              <a:solidFill>
                <a:srgbClr val="202122"/>
              </a:solidFill>
              <a:highlight>
                <a:srgbClr val="FFFFFF"/>
              </a:highlight>
              <a:latin typeface="Comic Sans MS"/>
              <a:ea typeface="Comic Sans MS"/>
              <a:cs typeface="Comic Sans MS"/>
              <a:sym typeface="Comic Sans MS"/>
            </a:endParaRPr>
          </a:p>
          <a:p>
            <a:pPr marL="0" marR="0" lvl="0" indent="0" algn="l" rtl="0">
              <a:lnSpc>
                <a:spcPct val="115000"/>
              </a:lnSpc>
              <a:spcBef>
                <a:spcPts val="1600"/>
              </a:spcBef>
              <a:spcAft>
                <a:spcPts val="1000"/>
              </a:spcAft>
              <a:buClr>
                <a:srgbClr val="000000"/>
              </a:buClr>
              <a:buSzPts val="1100"/>
              <a:buFont typeface="Arial"/>
              <a:buNone/>
            </a:pPr>
            <a:endParaRPr sz="1450">
              <a:solidFill>
                <a:srgbClr val="202122"/>
              </a:solidFill>
              <a:highlight>
                <a:srgbClr val="FFFFFF"/>
              </a:highlight>
              <a:latin typeface="Comic Sans MS"/>
              <a:ea typeface="Comic Sans MS"/>
              <a:cs typeface="Comic Sans MS"/>
              <a:sym typeface="Comic Sans MS"/>
            </a:endParaRPr>
          </a:p>
        </p:txBody>
      </p:sp>
      <p:pic>
        <p:nvPicPr>
          <p:cNvPr id="148" name="Google Shape;148;p16"/>
          <p:cNvPicPr preferRelativeResize="0"/>
          <p:nvPr/>
        </p:nvPicPr>
        <p:blipFill rotWithShape="1">
          <a:blip r:embed="rId3">
            <a:alphaModFix/>
          </a:blip>
          <a:srcRect t="8663" b="46192"/>
          <a:stretch/>
        </p:blipFill>
        <p:spPr>
          <a:xfrm>
            <a:off x="1772350" y="2045000"/>
            <a:ext cx="5180675" cy="2528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  </a:t>
            </a:r>
            <a:endParaRPr sz="2520"/>
          </a:p>
        </p:txBody>
      </p:sp>
      <p:sp>
        <p:nvSpPr>
          <p:cNvPr id="154" name="Google Shape;154;p17"/>
          <p:cNvSpPr txBox="1"/>
          <p:nvPr/>
        </p:nvSpPr>
        <p:spPr>
          <a:xfrm>
            <a:off x="991525" y="1697975"/>
            <a:ext cx="7505700" cy="354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100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pic>
        <p:nvPicPr>
          <p:cNvPr id="155" name="Google Shape;155;p17" descr="My FREE &quot;How to Get Fluent in Japanese&quot; ebook is at  http://genkijapan.net&#10;&#10;Fun Hip Hop track to learn Japanese numbers." title="Learn Japanese Numbers 1 to 20">
            <a:hlinkClick r:id="rId3"/>
          </p:cNvPr>
          <p:cNvPicPr preferRelativeResize="0"/>
          <p:nvPr/>
        </p:nvPicPr>
        <p:blipFill>
          <a:blip r:embed="rId4">
            <a:alphaModFix/>
          </a:blip>
          <a:stretch>
            <a:fillRect/>
          </a:stretch>
        </p:blipFill>
        <p:spPr>
          <a:xfrm>
            <a:off x="2119375" y="1804075"/>
            <a:ext cx="4399850" cy="278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61" name="Google Shape;161;p18"/>
          <p:cNvSpPr txBox="1"/>
          <p:nvPr/>
        </p:nvSpPr>
        <p:spPr>
          <a:xfrm>
            <a:off x="1041100" y="1697900"/>
            <a:ext cx="7505700" cy="3123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rgbClr val="000000"/>
              </a:buClr>
              <a:buSzPts val="1100"/>
              <a:buFont typeface="Arial"/>
              <a:buNone/>
            </a:pPr>
            <a:endParaRPr sz="1350">
              <a:solidFill>
                <a:srgbClr val="202122"/>
              </a:solidFill>
              <a:highlight>
                <a:srgbClr val="FFFFFF"/>
              </a:highlight>
              <a:latin typeface="Comic Sans MS"/>
              <a:ea typeface="Comic Sans MS"/>
              <a:cs typeface="Comic Sans MS"/>
              <a:sym typeface="Comic Sans MS"/>
            </a:endParaRPr>
          </a:p>
          <a:p>
            <a:pPr marL="0" marR="0" lvl="0" indent="0" algn="l" rtl="0">
              <a:lnSpc>
                <a:spcPct val="115000"/>
              </a:lnSpc>
              <a:spcBef>
                <a:spcPts val="1600"/>
              </a:spcBef>
              <a:spcAft>
                <a:spcPts val="1000"/>
              </a:spcAft>
              <a:buClr>
                <a:srgbClr val="000000"/>
              </a:buClr>
              <a:buSzPts val="1100"/>
              <a:buFont typeface="Arial"/>
              <a:buNone/>
            </a:pPr>
            <a:endParaRPr sz="1450">
              <a:solidFill>
                <a:srgbClr val="202122"/>
              </a:solidFill>
              <a:highlight>
                <a:srgbClr val="FFFFFF"/>
              </a:highlight>
              <a:latin typeface="Comic Sans MS"/>
              <a:ea typeface="Comic Sans MS"/>
              <a:cs typeface="Comic Sans MS"/>
              <a:sym typeface="Comic Sans MS"/>
            </a:endParaRPr>
          </a:p>
        </p:txBody>
      </p:sp>
      <p:pic>
        <p:nvPicPr>
          <p:cNvPr id="162" name="Google Shape;162;p18"/>
          <p:cNvPicPr preferRelativeResize="0"/>
          <p:nvPr/>
        </p:nvPicPr>
        <p:blipFill>
          <a:blip r:embed="rId3">
            <a:alphaModFix/>
          </a:blip>
          <a:stretch>
            <a:fillRect/>
          </a:stretch>
        </p:blipFill>
        <p:spPr>
          <a:xfrm>
            <a:off x="3799825" y="359425"/>
            <a:ext cx="4677650" cy="472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68" name="Google Shape;168;p19"/>
          <p:cNvSpPr txBox="1"/>
          <p:nvPr/>
        </p:nvSpPr>
        <p:spPr>
          <a:xfrm>
            <a:off x="991525" y="1697900"/>
            <a:ext cx="7505700" cy="3011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900">
                <a:highlight>
                  <a:srgbClr val="FFFFFF"/>
                </a:highlight>
                <a:latin typeface="Comic Sans MS"/>
                <a:ea typeface="Comic Sans MS"/>
                <a:cs typeface="Comic Sans MS"/>
                <a:sym typeface="Comic Sans MS"/>
              </a:rPr>
              <a:t>Telling time in Japanese</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0000FF"/>
                </a:solidFill>
                <a:highlight>
                  <a:srgbClr val="FFFFFF"/>
                </a:highlight>
                <a:latin typeface="Comic Sans MS"/>
                <a:ea typeface="Comic Sans MS"/>
                <a:cs typeface="Comic Sans MS"/>
                <a:sym typeface="Comic Sans MS"/>
              </a:rPr>
              <a:t>nanji desu ka. – What is the time? (何時 です か。) (Formal)</a:t>
            </a:r>
            <a:endParaRPr sz="130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highlight>
                  <a:srgbClr val="FFFFFF"/>
                </a:highlight>
                <a:latin typeface="Comic Sans MS"/>
                <a:ea typeface="Comic Sans MS"/>
                <a:cs typeface="Comic Sans MS"/>
                <a:sym typeface="Comic Sans MS"/>
              </a:rPr>
              <a:t>Ni- ji (にじ)</a:t>
            </a:r>
            <a:r>
              <a:rPr lang="en" sz="1300">
                <a:solidFill>
                  <a:srgbClr val="FF0000"/>
                </a:solidFill>
                <a:highlight>
                  <a:srgbClr val="FFFFFF"/>
                </a:highlight>
                <a:latin typeface="Comic Sans MS"/>
                <a:ea typeface="Comic Sans MS"/>
                <a:cs typeface="Comic Sans MS"/>
                <a:sym typeface="Comic Sans MS"/>
              </a:rPr>
              <a:t>desu. – It is two o’clock. (2 </a:t>
            </a:r>
            <a:r>
              <a:rPr lang="en" sz="1300">
                <a:solidFill>
                  <a:srgbClr val="FF0000"/>
                </a:solidFill>
                <a:highlight>
                  <a:schemeClr val="dk1"/>
                </a:highlight>
                <a:latin typeface="Comic Sans MS"/>
                <a:ea typeface="Comic Sans MS"/>
                <a:cs typeface="Comic Sans MS"/>
                <a:sym typeface="Comic Sans MS"/>
              </a:rPr>
              <a:t>時 で)</a:t>
            </a:r>
            <a:endParaRPr sz="1300">
              <a:solidFill>
                <a:srgbClr val="FF0000"/>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0000FF"/>
                </a:solidFill>
                <a:highlight>
                  <a:srgbClr val="FFFFFF"/>
                </a:highlight>
                <a:latin typeface="Comic Sans MS"/>
                <a:ea typeface="Comic Sans MS"/>
                <a:cs typeface="Comic Sans MS"/>
                <a:sym typeface="Comic Sans MS"/>
              </a:rPr>
              <a:t>nanji  – What is the time?  何時。 </a:t>
            </a:r>
            <a:endParaRPr sz="130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r>
              <a:rPr lang="en" sz="1300">
                <a:highlight>
                  <a:srgbClr val="FFFFFF"/>
                </a:highlight>
                <a:latin typeface="Comic Sans MS"/>
                <a:ea typeface="Comic Sans MS"/>
                <a:cs typeface="Comic Sans MS"/>
                <a:sym typeface="Comic Sans MS"/>
              </a:rPr>
              <a:t>San- ji (さんじ)</a:t>
            </a:r>
            <a:r>
              <a:rPr lang="en" sz="1300">
                <a:solidFill>
                  <a:srgbClr val="FF0000"/>
                </a:solidFill>
                <a:highlight>
                  <a:srgbClr val="FFFFFF"/>
                </a:highlight>
                <a:latin typeface="Comic Sans MS"/>
                <a:ea typeface="Comic Sans MS"/>
                <a:cs typeface="Comic Sans MS"/>
                <a:sym typeface="Comic Sans MS"/>
              </a:rPr>
              <a:t> desu. – It is three o’clock.  ( 3 </a:t>
            </a:r>
            <a:r>
              <a:rPr lang="en" sz="1300">
                <a:solidFill>
                  <a:srgbClr val="FF0000"/>
                </a:solidFill>
                <a:highlight>
                  <a:schemeClr val="dk1"/>
                </a:highlight>
                <a:latin typeface="Comic Sans MS"/>
                <a:ea typeface="Comic Sans MS"/>
                <a:cs typeface="Comic Sans MS"/>
                <a:sym typeface="Comic Sans MS"/>
              </a:rPr>
              <a:t>時 で)</a:t>
            </a:r>
            <a:endParaRPr sz="1300">
              <a:solidFill>
                <a:srgbClr val="FF0000"/>
              </a:solidFill>
              <a:highlight>
                <a:srgbClr val="FFFFFF"/>
              </a:highlight>
              <a:latin typeface="Comic Sans MS"/>
              <a:ea typeface="Comic Sans MS"/>
              <a:cs typeface="Comic Sans MS"/>
              <a:sym typeface="Comic Sans MS"/>
            </a:endParaRPr>
          </a:p>
        </p:txBody>
      </p:sp>
      <p:pic>
        <p:nvPicPr>
          <p:cNvPr id="169" name="Google Shape;169;p19"/>
          <p:cNvPicPr preferRelativeResize="0"/>
          <p:nvPr/>
        </p:nvPicPr>
        <p:blipFill>
          <a:blip r:embed="rId3">
            <a:alphaModFix/>
          </a:blip>
          <a:stretch>
            <a:fillRect/>
          </a:stretch>
        </p:blipFill>
        <p:spPr>
          <a:xfrm>
            <a:off x="5753450" y="3160450"/>
            <a:ext cx="1641975" cy="1301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75" name="Google Shape;175;p20"/>
          <p:cNvSpPr txBox="1"/>
          <p:nvPr/>
        </p:nvSpPr>
        <p:spPr>
          <a:xfrm>
            <a:off x="991525" y="1697900"/>
            <a:ext cx="7505700" cy="314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900">
                <a:highlight>
                  <a:srgbClr val="FFFFFF"/>
                </a:highlight>
                <a:latin typeface="Comic Sans MS"/>
                <a:ea typeface="Comic Sans MS"/>
                <a:cs typeface="Comic Sans MS"/>
                <a:sym typeface="Comic Sans MS"/>
              </a:rPr>
              <a:t>Telling time in Japanese</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0000FF"/>
                </a:solidFill>
                <a:highlight>
                  <a:srgbClr val="FFFFFF"/>
                </a:highlight>
                <a:latin typeface="Comic Sans MS"/>
                <a:ea typeface="Comic Sans MS"/>
                <a:cs typeface="Comic Sans MS"/>
                <a:sym typeface="Comic Sans MS"/>
              </a:rPr>
              <a:t>nanji desu ka. – What is the time? 何時 です か。 (Formal)</a:t>
            </a:r>
            <a:endParaRPr sz="130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highlight>
                  <a:srgbClr val="FFFFFF"/>
                </a:highlight>
                <a:latin typeface="Comic Sans MS"/>
                <a:ea typeface="Comic Sans MS"/>
                <a:cs typeface="Comic Sans MS"/>
                <a:sym typeface="Comic Sans MS"/>
              </a:rPr>
              <a:t>yo-ji(よじ)</a:t>
            </a:r>
            <a:r>
              <a:rPr lang="en" sz="1300">
                <a:solidFill>
                  <a:srgbClr val="FF0000"/>
                </a:solidFill>
                <a:highlight>
                  <a:srgbClr val="FFFFFF"/>
                </a:highlight>
                <a:latin typeface="Comic Sans MS"/>
                <a:ea typeface="Comic Sans MS"/>
                <a:cs typeface="Comic Sans MS"/>
                <a:sym typeface="Comic Sans MS"/>
              </a:rPr>
              <a:t> desu. – It is four o’clock. </a:t>
            </a:r>
            <a:r>
              <a:rPr lang="en" sz="1300">
                <a:solidFill>
                  <a:srgbClr val="FF0000"/>
                </a:solidFill>
                <a:highlight>
                  <a:schemeClr val="dk1"/>
                </a:highlight>
                <a:latin typeface="Comic Sans MS"/>
                <a:ea typeface="Comic Sans MS"/>
                <a:cs typeface="Comic Sans MS"/>
                <a:sym typeface="Comic Sans MS"/>
              </a:rPr>
              <a:t>(4 時 で)</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54595D"/>
                </a:solidFill>
                <a:highlight>
                  <a:srgbClr val="FFFFFF"/>
                </a:highlight>
                <a:latin typeface="Comic Sans MS"/>
                <a:ea typeface="Comic Sans MS"/>
                <a:cs typeface="Comic Sans MS"/>
                <a:sym typeface="Comic Sans MS"/>
              </a:rPr>
              <a:t>NOTE: Although  4=　よん (yon) - You cannot say yonji</a:t>
            </a:r>
            <a:endParaRPr sz="1300">
              <a:solidFill>
                <a:srgbClr val="54595D"/>
              </a:solidFill>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a:solidFill>
                  <a:srgbClr val="FF0000"/>
                </a:solidFill>
                <a:highlight>
                  <a:schemeClr val="dk1"/>
                </a:highlight>
                <a:latin typeface="Comic Sans MS"/>
                <a:ea typeface="Comic Sans MS"/>
                <a:cs typeface="Comic Sans MS"/>
                <a:sym typeface="Comic Sans MS"/>
              </a:rPr>
              <a:t>Instead , you say - </a:t>
            </a:r>
            <a:r>
              <a:rPr lang="en" sz="1300">
                <a:highlight>
                  <a:schemeClr val="dk1"/>
                </a:highlight>
                <a:latin typeface="Comic Sans MS"/>
                <a:ea typeface="Comic Sans MS"/>
                <a:cs typeface="Comic Sans MS"/>
                <a:sym typeface="Comic Sans MS"/>
              </a:rPr>
              <a:t>yo- ji(よじ)</a:t>
            </a:r>
            <a:r>
              <a:rPr lang="en" sz="1300">
                <a:solidFill>
                  <a:srgbClr val="FF0000"/>
                </a:solidFill>
                <a:highlight>
                  <a:schemeClr val="dk1"/>
                </a:highlight>
                <a:latin typeface="Comic Sans MS"/>
                <a:ea typeface="Comic Sans MS"/>
                <a:cs typeface="Comic Sans MS"/>
                <a:sym typeface="Comic Sans MS"/>
              </a:rPr>
              <a:t> desu. – It is four o’clock. (4 時 で)</a:t>
            </a:r>
            <a:endParaRPr sz="1300">
              <a:solidFill>
                <a:srgbClr val="54595D"/>
              </a:solidFill>
              <a:highlight>
                <a:schemeClr val="dk1"/>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300">
              <a:solidFill>
                <a:srgbClr val="54595D"/>
              </a:solidFill>
              <a:highlight>
                <a:srgbClr val="FFFFFF"/>
              </a:highlight>
              <a:latin typeface="Comic Sans MS"/>
              <a:ea typeface="Comic Sans MS"/>
              <a:cs typeface="Comic Sans MS"/>
              <a:sym typeface="Comic Sans MS"/>
            </a:endParaRPr>
          </a:p>
        </p:txBody>
      </p:sp>
      <p:pic>
        <p:nvPicPr>
          <p:cNvPr id="176" name="Google Shape;176;p20"/>
          <p:cNvPicPr preferRelativeResize="0"/>
          <p:nvPr/>
        </p:nvPicPr>
        <p:blipFill>
          <a:blip r:embed="rId3">
            <a:alphaModFix/>
          </a:blip>
          <a:stretch>
            <a:fillRect/>
          </a:stretch>
        </p:blipFill>
        <p:spPr>
          <a:xfrm>
            <a:off x="5951750" y="2801025"/>
            <a:ext cx="1641975" cy="1301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idx="4294967295"/>
          </p:nvPr>
        </p:nvSpPr>
        <p:spPr>
          <a:xfrm>
            <a:off x="819150" y="845600"/>
            <a:ext cx="75057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20"/>
              <a:t>にほんご</a:t>
            </a:r>
            <a:endParaRPr sz="2520"/>
          </a:p>
          <a:p>
            <a:pPr marL="0" lvl="0" indent="0" algn="l" rtl="0">
              <a:lnSpc>
                <a:spcPct val="100000"/>
              </a:lnSpc>
              <a:spcBef>
                <a:spcPts val="0"/>
              </a:spcBef>
              <a:spcAft>
                <a:spcPts val="0"/>
              </a:spcAft>
              <a:buSzPts val="2800"/>
              <a:buNone/>
            </a:pPr>
            <a:r>
              <a:rPr lang="en" sz="2520"/>
              <a:t>Nihongo (日本語)</a:t>
            </a:r>
            <a:endParaRPr sz="2520"/>
          </a:p>
        </p:txBody>
      </p:sp>
      <p:sp>
        <p:nvSpPr>
          <p:cNvPr id="182" name="Google Shape;182;p21"/>
          <p:cNvSpPr txBox="1"/>
          <p:nvPr/>
        </p:nvSpPr>
        <p:spPr>
          <a:xfrm>
            <a:off x="991525" y="1697900"/>
            <a:ext cx="7505700" cy="314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60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 </a:t>
            </a:r>
            <a:r>
              <a:rPr lang="en" sz="1900">
                <a:highlight>
                  <a:srgbClr val="FFFFFF"/>
                </a:highlight>
                <a:latin typeface="Comic Sans MS"/>
                <a:ea typeface="Comic Sans MS"/>
                <a:cs typeface="Comic Sans MS"/>
                <a:sym typeface="Comic Sans MS"/>
              </a:rPr>
              <a:t>Telling time in Japanese</a:t>
            </a: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solidFill>
                  <a:srgbClr val="0000FF"/>
                </a:solidFill>
                <a:highlight>
                  <a:srgbClr val="FFFFFF"/>
                </a:highlight>
                <a:latin typeface="Comic Sans MS"/>
                <a:ea typeface="Comic Sans MS"/>
                <a:cs typeface="Comic Sans MS"/>
                <a:sym typeface="Comic Sans MS"/>
              </a:rPr>
              <a:t>nanji desu ka. – What is the time? 何時 です か。 (Formal)</a:t>
            </a:r>
            <a:endParaRPr sz="1300">
              <a:solidFill>
                <a:srgbClr val="0000FF"/>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0"/>
              </a:spcAft>
              <a:buClr>
                <a:srgbClr val="000000"/>
              </a:buClr>
              <a:buSzPts val="1100"/>
              <a:buFont typeface="Arial"/>
              <a:buNone/>
            </a:pPr>
            <a:r>
              <a:rPr lang="en" sz="1300">
                <a:highlight>
                  <a:srgbClr val="FFFFFF"/>
                </a:highlight>
                <a:latin typeface="Comic Sans MS"/>
                <a:ea typeface="Comic Sans MS"/>
                <a:cs typeface="Comic Sans MS"/>
                <a:sym typeface="Comic Sans MS"/>
              </a:rPr>
              <a:t>shichi (しち)</a:t>
            </a:r>
            <a:r>
              <a:rPr lang="en" sz="1300">
                <a:solidFill>
                  <a:srgbClr val="FF0000"/>
                </a:solidFill>
                <a:highlight>
                  <a:srgbClr val="FFFFFF"/>
                </a:highlight>
                <a:latin typeface="Comic Sans MS"/>
                <a:ea typeface="Comic Sans MS"/>
                <a:cs typeface="Comic Sans MS"/>
                <a:sym typeface="Comic Sans MS"/>
              </a:rPr>
              <a:t> - ji desu. – It is seven  o’clock. </a:t>
            </a:r>
            <a:r>
              <a:rPr lang="en" sz="1300">
                <a:solidFill>
                  <a:srgbClr val="FF0000"/>
                </a:solidFill>
                <a:highlight>
                  <a:schemeClr val="dk1"/>
                </a:highlight>
                <a:latin typeface="Comic Sans MS"/>
                <a:ea typeface="Comic Sans MS"/>
                <a:cs typeface="Comic Sans MS"/>
                <a:sym typeface="Comic Sans MS"/>
              </a:rPr>
              <a:t>(7 時 で) - USED FOR CONVERSATIONS</a:t>
            </a:r>
            <a:endParaRPr sz="1300">
              <a:solidFill>
                <a:srgbClr val="54595D"/>
              </a:solidFill>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endParaRPr sz="1300">
              <a:solidFill>
                <a:srgbClr val="54595D"/>
              </a:solidFill>
              <a:highlight>
                <a:srgbClr val="FFFFFF"/>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a:solidFill>
                  <a:srgbClr val="0000FF"/>
                </a:solidFill>
                <a:highlight>
                  <a:schemeClr val="dk1"/>
                </a:highlight>
                <a:latin typeface="Comic Sans MS"/>
                <a:ea typeface="Comic Sans MS"/>
                <a:cs typeface="Comic Sans MS"/>
                <a:sym typeface="Comic Sans MS"/>
              </a:rPr>
              <a:t>nanji desu ka. – What is the time? 何時 です か。 (Formal)</a:t>
            </a:r>
            <a:endParaRPr sz="1300">
              <a:solidFill>
                <a:srgbClr val="0000FF"/>
              </a:solidFill>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r>
              <a:rPr lang="en" sz="1300">
                <a:highlight>
                  <a:schemeClr val="dk1"/>
                </a:highlight>
                <a:latin typeface="Comic Sans MS"/>
                <a:ea typeface="Comic Sans MS"/>
                <a:cs typeface="Comic Sans MS"/>
                <a:sym typeface="Comic Sans MS"/>
              </a:rPr>
              <a:t>nana(なな )- </a:t>
            </a:r>
            <a:r>
              <a:rPr lang="en" sz="1300">
                <a:solidFill>
                  <a:srgbClr val="FF0000"/>
                </a:solidFill>
                <a:highlight>
                  <a:schemeClr val="dk1"/>
                </a:highlight>
                <a:latin typeface="Comic Sans MS"/>
                <a:ea typeface="Comic Sans MS"/>
                <a:cs typeface="Comic Sans MS"/>
                <a:sym typeface="Comic Sans MS"/>
              </a:rPr>
              <a:t>ji desu. – It is seven  o’clock. (7 時 で)- USED FOR TRAIN STATION, AIRPORT, ETC </a:t>
            </a:r>
            <a:endParaRPr sz="1300">
              <a:solidFill>
                <a:srgbClr val="54595D"/>
              </a:solidFill>
              <a:highlight>
                <a:schemeClr val="dk1"/>
              </a:highlight>
              <a:latin typeface="Comic Sans MS"/>
              <a:ea typeface="Comic Sans MS"/>
              <a:cs typeface="Comic Sans MS"/>
              <a:sym typeface="Comic Sans MS"/>
            </a:endParaRPr>
          </a:p>
          <a:p>
            <a:pPr marL="0" lvl="0" indent="0" algn="just" rtl="0">
              <a:lnSpc>
                <a:spcPct val="115000"/>
              </a:lnSpc>
              <a:spcBef>
                <a:spcPts val="1600"/>
              </a:spcBef>
              <a:spcAft>
                <a:spcPts val="0"/>
              </a:spcAft>
              <a:buNone/>
            </a:pPr>
            <a:endParaRPr sz="1300">
              <a:solidFill>
                <a:srgbClr val="54595D"/>
              </a:solidFill>
              <a:highlight>
                <a:srgbClr val="FFFFFF"/>
              </a:highlight>
              <a:latin typeface="Comic Sans MS"/>
              <a:ea typeface="Comic Sans MS"/>
              <a:cs typeface="Comic Sans MS"/>
              <a:sym typeface="Comic Sans MS"/>
            </a:endParaRPr>
          </a:p>
          <a:p>
            <a:pPr marL="0" marR="0" lvl="0" indent="0" algn="just" rtl="0">
              <a:lnSpc>
                <a:spcPct val="115000"/>
              </a:lnSpc>
              <a:spcBef>
                <a:spcPts val="1600"/>
              </a:spcBef>
              <a:spcAft>
                <a:spcPts val="1000"/>
              </a:spcAft>
              <a:buClr>
                <a:srgbClr val="000000"/>
              </a:buClr>
              <a:buSzPts val="1100"/>
              <a:buFont typeface="Arial"/>
              <a:buNone/>
            </a:pPr>
            <a:endParaRPr sz="1300">
              <a:solidFill>
                <a:srgbClr val="54595D"/>
              </a:solidFill>
              <a:highlight>
                <a:srgbClr val="FFFFFF"/>
              </a:highlight>
              <a:latin typeface="Comic Sans MS"/>
              <a:ea typeface="Comic Sans MS"/>
              <a:cs typeface="Comic Sans MS"/>
              <a:sym typeface="Comic Sans MS"/>
            </a:endParaRPr>
          </a:p>
        </p:txBody>
      </p:sp>
      <p:pic>
        <p:nvPicPr>
          <p:cNvPr id="183" name="Google Shape;183;p21"/>
          <p:cNvPicPr preferRelativeResize="0"/>
          <p:nvPr/>
        </p:nvPicPr>
        <p:blipFill>
          <a:blip r:embed="rId3">
            <a:alphaModFix/>
          </a:blip>
          <a:stretch>
            <a:fillRect/>
          </a:stretch>
        </p:blipFill>
        <p:spPr>
          <a:xfrm>
            <a:off x="7192100" y="3222425"/>
            <a:ext cx="1219649" cy="966651"/>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On-screen Show (16:9)</PresentationFormat>
  <Paragraphs>112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Nunito</vt:lpstr>
      <vt:lpstr>Calibri</vt:lpstr>
      <vt:lpstr>Comic Sans MS</vt:lpstr>
      <vt:lpstr>Shift</vt:lpstr>
      <vt:lpstr>にほんご Nihongo (日本語)</vt:lpstr>
      <vt:lpstr>にほんご Nihongo (日本語)</vt:lpstr>
      <vt:lpstr>にほんご Nihongo (日本語)</vt:lpstr>
      <vt:lpstr>にほんご Nihongo (日本語)</vt:lpstr>
      <vt:lpstr>にほんご Nihongo (日本語)  </vt:lpstr>
      <vt:lpstr>にほんご Nihongo (日本語)</vt:lpstr>
      <vt:lpstr>にほんご Nihongo (日本語)</vt:lpstr>
      <vt:lpstr>にほんご Nihongo (日本語)</vt:lpstr>
      <vt:lpstr>にほんご Nihongo (日本語)</vt:lpstr>
      <vt:lpstr>にほんご Nihongo (日本語)</vt:lpstr>
      <vt:lpstr>にほんご Nihongo (日本語) - Kanji</vt:lpstr>
      <vt:lpstr>にほんご Nihongo (日本語) - Kanji</vt:lpstr>
      <vt:lpstr>にほんご Nihongo (日本語) - Kanji</vt:lpstr>
      <vt:lpstr>にほんご Nihongo (日本語)</vt:lpstr>
      <vt:lpstr>にほんご Nihongo (日本語)</vt:lpstr>
      <vt:lpstr>にほんご Nihongo (日本語)</vt:lpstr>
      <vt:lpstr>にほんご Nihongo (日本語)  </vt:lpstr>
      <vt:lpstr>にほんご Nihongo (日本語)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にほんご Nihongo (日本語)</dc:title>
  <cp:lastModifiedBy>Carla Gaskin</cp:lastModifiedBy>
  <cp:revision>1</cp:revision>
  <dcterms:modified xsi:type="dcterms:W3CDTF">2021-03-23T21:46:26Z</dcterms:modified>
</cp:coreProperties>
</file>