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44"/>
      <p:bold r:id="rId45"/>
      <p:italic r:id="rId46"/>
      <p:boldItalic r:id="rId47"/>
    </p:embeddedFont>
    <p:embeddedFont>
      <p:font typeface="Patrick Hand" panose="020B0604020202020204" charset="0"/>
      <p:regular r:id="rId48"/>
    </p:embeddedFont>
    <p:embeddedFont>
      <p:font typeface="Patrick Hand SC" panose="020B0604020202020204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96ad3219f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96ad3219f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96ad3219f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96ad3219f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96ad3219f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96ad3219f_1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96ad3219f_1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c96ad3219f_1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96ad3219f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96ad3219f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96ad3219f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96ad3219f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96ad3219f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96ad3219f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96ad3219f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96ad3219f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96ad3219f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96ad3219f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96ad3219f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c96ad3219f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96ad3219f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96ad3219f_1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96ad3219f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c96ad3219f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96ad3219f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c96ad3219f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c96ad3219f_1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c96ad3219f_1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96ad3219f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c96ad3219f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c96ad3219f_1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c96ad3219f_1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c96ad3219f_1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c96ad3219f_1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96ad3219f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c96ad3219f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c96ad3219f_1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c96ad3219f_1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96ad3219f_1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c96ad3219f_1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c96ad3219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gc96ad3219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c96ad3219f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c96ad3219f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c96ad3219f_1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c96ad3219f_1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96ad3219f_1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c96ad3219f_1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c96ad3219f_1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c96ad3219f_1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c96ad3219f_1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c96ad3219f_1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c96ad3219f_1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c96ad3219f_1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a3bcc88db7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a3bcc88db7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96ad3219f_1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c96ad3219f_1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c96ad3219f_1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gc96ad3219f_1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c96ad3219f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c96ad3219f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c96ad3219f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gc96ad3219f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f38ede7a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9f38ede7a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96ad3219f_1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c96ad3219f_1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96ad3219f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96ad3219f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96ad3219f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96ad3219f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96ad3219f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96ad3219f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876225" y="1420400"/>
            <a:ext cx="23451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1876225" y="1853502"/>
            <a:ext cx="23451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nl/fransman-baret-begroting-wijn-2699034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hyperlink" Target="http://www.youtube.com/watch?v=atNkI6QFZ50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1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0.jpg"/><Relationship Id="rId4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xIYX9X_C78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3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ctrTitle"/>
          </p:nvPr>
        </p:nvSpPr>
        <p:spPr>
          <a:xfrm>
            <a:off x="2592791" y="1043653"/>
            <a:ext cx="4315500" cy="1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700" dirty="0" err="1">
                <a:solidFill>
                  <a:schemeClr val="accent1"/>
                </a:solidFill>
              </a:rPr>
              <a:t>Cours</a:t>
            </a:r>
            <a:r>
              <a:rPr lang="en-US" sz="4700" dirty="0">
                <a:solidFill>
                  <a:schemeClr val="accent1"/>
                </a:solidFill>
              </a:rPr>
              <a:t> de </a:t>
            </a:r>
            <a:r>
              <a:rPr lang="en-US" sz="4700" dirty="0" err="1">
                <a:solidFill>
                  <a:schemeClr val="accent1"/>
                </a:solidFill>
              </a:rPr>
              <a:t>français</a:t>
            </a:r>
            <a:r>
              <a:rPr lang="en-US" sz="4700" dirty="0">
                <a:solidFill>
                  <a:schemeClr val="accent1"/>
                </a:solidFill>
              </a:rPr>
              <a:t> </a:t>
            </a:r>
            <a:endParaRPr sz="4700" dirty="0">
              <a:solidFill>
                <a:schemeClr val="accent1"/>
              </a:solidFill>
              <a:highlight>
                <a:srgbClr val="FFFFFF"/>
              </a:highlight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FF99E4E-31BE-417A-A08A-36B4E5C78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15129" y="2354053"/>
            <a:ext cx="2470823" cy="19442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1944500" y="991075"/>
            <a:ext cx="6799500" cy="3655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2418825" y="1313575"/>
            <a:ext cx="4669200" cy="2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la salade </a:t>
            </a: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2375" y="1177513"/>
            <a:ext cx="32385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425" y="2172075"/>
            <a:ext cx="24765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0075" y="70250"/>
            <a:ext cx="1157600" cy="8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7675" y="0"/>
            <a:ext cx="1157602" cy="89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8825" y="-1287"/>
            <a:ext cx="1041251" cy="104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1944475" y="815425"/>
            <a:ext cx="6950100" cy="3951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2132675" y="1313575"/>
            <a:ext cx="4955400" cy="2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les légumes</a:t>
            </a: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375" y="1014388"/>
            <a:ext cx="32385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7257" y="2222226"/>
            <a:ext cx="2198376" cy="201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5075" y="13"/>
            <a:ext cx="1157600" cy="8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32676" y="-129711"/>
            <a:ext cx="1157602" cy="115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5"/>
            <a:ext cx="1041251" cy="104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2395425" y="815450"/>
            <a:ext cx="6122100" cy="377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2418825" y="1313575"/>
            <a:ext cx="4669200" cy="2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les frites</a:t>
            </a: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225" y="1127288"/>
            <a:ext cx="32385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9775" y="2310025"/>
            <a:ext cx="1220243" cy="17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3550" y="0"/>
            <a:ext cx="1157600" cy="8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1150" y="0"/>
            <a:ext cx="1157602" cy="89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300" y="86050"/>
            <a:ext cx="1041251" cy="104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689975" y="476725"/>
            <a:ext cx="7853400" cy="417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Boissons  </a:t>
            </a: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975" y="476713"/>
            <a:ext cx="32385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8605" y="2333400"/>
            <a:ext cx="2396040" cy="190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1756325" y="727625"/>
            <a:ext cx="6987600" cy="3919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2418825" y="1313575"/>
            <a:ext cx="5396700" cy="2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le jus d’orange </a:t>
            </a: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0550" y="1039513"/>
            <a:ext cx="32385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3025" y="2245575"/>
            <a:ext cx="1894326" cy="189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1175" y="0"/>
            <a:ext cx="1157600" cy="8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08775" y="0"/>
            <a:ext cx="1157602" cy="89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50" y="0"/>
            <a:ext cx="1041251" cy="104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1906875" y="574975"/>
            <a:ext cx="7389000" cy="413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1"/>
          <p:cNvSpPr txBox="1"/>
          <p:nvPr/>
        </p:nvSpPr>
        <p:spPr>
          <a:xfrm>
            <a:off x="2418825" y="1313575"/>
            <a:ext cx="5396700" cy="2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la limonade </a:t>
            </a: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70" name="Google Shape;1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275" y="898163"/>
            <a:ext cx="32385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4799" y="2396125"/>
            <a:ext cx="1270775" cy="18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7975" y="0"/>
            <a:ext cx="1157600" cy="8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5575" y="0"/>
            <a:ext cx="1157602" cy="89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850" y="0"/>
            <a:ext cx="1041251" cy="104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1444700" y="637700"/>
            <a:ext cx="7389000" cy="4132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2"/>
          <p:cNvSpPr txBox="1"/>
          <p:nvPr/>
        </p:nvSpPr>
        <p:spPr>
          <a:xfrm>
            <a:off x="2418825" y="1313575"/>
            <a:ext cx="4669200" cy="2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l’eau </a:t>
            </a: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5100" y="1089688"/>
            <a:ext cx="32385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6350" y="2358475"/>
            <a:ext cx="1840200" cy="18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5425" y="0"/>
            <a:ext cx="1157600" cy="8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33025" y="0"/>
            <a:ext cx="1157602" cy="89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041251" cy="104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1091425" y="514350"/>
            <a:ext cx="7188300" cy="3920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"/>
          <p:cNvSpPr txBox="1"/>
          <p:nvPr/>
        </p:nvSpPr>
        <p:spPr>
          <a:xfrm>
            <a:off x="1655950" y="815425"/>
            <a:ext cx="5896200" cy="3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Qu’est-ce que tu manges?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(informelle)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350" y="2007225"/>
            <a:ext cx="1760025" cy="204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76" y="1"/>
            <a:ext cx="1157602" cy="115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01" name="Google Shape;201;p24"/>
          <p:cNvSpPr/>
          <p:nvPr/>
        </p:nvSpPr>
        <p:spPr>
          <a:xfrm>
            <a:off x="1091425" y="0"/>
            <a:ext cx="7188300" cy="4646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4"/>
          <p:cNvSpPr txBox="1"/>
          <p:nvPr/>
        </p:nvSpPr>
        <p:spPr>
          <a:xfrm>
            <a:off x="1655950" y="815425"/>
            <a:ext cx="5770800" cy="3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Je mange                  (de + le) =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du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 sz="35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    Je mange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du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pain. </a:t>
            </a:r>
            <a:endParaRPr sz="35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03" name="Google Shape;20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500" y="815425"/>
            <a:ext cx="1760025" cy="16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9125" y="2584175"/>
            <a:ext cx="1566650" cy="144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51" y="1"/>
            <a:ext cx="1157602" cy="115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1091425" y="0"/>
            <a:ext cx="7188300" cy="4646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1655950" y="815425"/>
            <a:ext cx="6184800" cy="3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Je mange                  (de + la) =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de la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 sz="35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Je mange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de la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pizza. </a:t>
            </a:r>
            <a:endParaRPr sz="35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13" name="Google Shape;2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500" y="815425"/>
            <a:ext cx="1760025" cy="16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8500" y="2553725"/>
            <a:ext cx="1415300" cy="141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51" y="1"/>
            <a:ext cx="1157602" cy="115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 t="18592" b="18592"/>
          <a:stretch/>
        </p:blipFill>
        <p:spPr>
          <a:xfrm>
            <a:off x="0" y="0"/>
            <a:ext cx="9144000" cy="574357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/>
          <p:nvPr/>
        </p:nvSpPr>
        <p:spPr>
          <a:xfrm>
            <a:off x="94125" y="156200"/>
            <a:ext cx="5651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0" i="0" u="none" strike="noStrike" cap="none" dirty="0">
                <a:solidFill>
                  <a:srgbClr val="0000FF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Bon</a:t>
            </a:r>
            <a:r>
              <a:rPr lang="en-US" sz="7100" dirty="0">
                <a:solidFill>
                  <a:srgbClr val="0000FF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j</a:t>
            </a:r>
            <a:r>
              <a:rPr lang="en-US" sz="7100" b="0" i="0" u="none" strike="noStrike" cap="none" dirty="0">
                <a:solidFill>
                  <a:srgbClr val="0000FF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</a:t>
            </a:r>
            <a:r>
              <a:rPr lang="en-US" sz="7100" dirty="0">
                <a:solidFill>
                  <a:srgbClr val="0000FF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u</a:t>
            </a:r>
            <a:r>
              <a:rPr lang="en-US" sz="7100" b="0" i="0" u="none" strike="noStrike" cap="none" dirty="0">
                <a:solidFill>
                  <a:srgbClr val="0000FF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r!</a:t>
            </a:r>
            <a:endParaRPr sz="500" dirty="0">
              <a:solidFill>
                <a:srgbClr val="0000FF"/>
              </a:solidFill>
            </a:endParaRPr>
          </a:p>
        </p:txBody>
      </p:sp>
      <p:sp>
        <p:nvSpPr>
          <p:cNvPr id="36" name="Google Shape;36;p8"/>
          <p:cNvSpPr txBox="1"/>
          <p:nvPr/>
        </p:nvSpPr>
        <p:spPr>
          <a:xfrm>
            <a:off x="1261625" y="1975350"/>
            <a:ext cx="6436200" cy="25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FF00FF"/>
                </a:solidFill>
                <a:latin typeface="Patrick Hand"/>
                <a:ea typeface="Patrick Hand"/>
                <a:cs typeface="Patrick Hand"/>
                <a:sym typeface="Patrick Hand"/>
              </a:rPr>
              <a:t>PROFESSEURE DE FRANÇAIS :  </a:t>
            </a:r>
            <a:r>
              <a:rPr lang="en-US" sz="2600" dirty="0">
                <a:latin typeface="Patrick Hand"/>
                <a:ea typeface="Patrick Hand"/>
                <a:cs typeface="Patrick Hand"/>
                <a:sym typeface="Patrick Hand"/>
              </a:rPr>
              <a:t>MLLE CARLA GASKIN</a:t>
            </a:r>
            <a:endParaRPr sz="2600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0305" y="2692333"/>
            <a:ext cx="1693600" cy="16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1091425" y="0"/>
            <a:ext cx="7188300" cy="4646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 txBox="1"/>
          <p:nvPr/>
        </p:nvSpPr>
        <p:spPr>
          <a:xfrm>
            <a:off x="1655950" y="815425"/>
            <a:ext cx="6184800" cy="3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Je mange                  (de + les) =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des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 sz="35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 Je mange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des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légumes. </a:t>
            </a:r>
            <a:endParaRPr sz="35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23" name="Google Shape;2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500" y="815425"/>
            <a:ext cx="1760025" cy="16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0877" y="2101088"/>
            <a:ext cx="1760026" cy="161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51" y="1"/>
            <a:ext cx="1157602" cy="115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31" name="Google Shape;231;p27"/>
          <p:cNvSpPr/>
          <p:nvPr/>
        </p:nvSpPr>
        <p:spPr>
          <a:xfrm>
            <a:off x="1091425" y="514350"/>
            <a:ext cx="7188300" cy="3920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7"/>
          <p:cNvSpPr txBox="1"/>
          <p:nvPr/>
        </p:nvSpPr>
        <p:spPr>
          <a:xfrm>
            <a:off x="1655950" y="815425"/>
            <a:ext cx="5896200" cy="3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Qu’est-ce que tu bois?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(informelle)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33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846349" y="2132650"/>
            <a:ext cx="1805275" cy="163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51" y="1"/>
            <a:ext cx="1157602" cy="115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40" name="Google Shape;240;p28"/>
          <p:cNvSpPr/>
          <p:nvPr/>
        </p:nvSpPr>
        <p:spPr>
          <a:xfrm>
            <a:off x="1091425" y="514350"/>
            <a:ext cx="7188300" cy="3920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 txBox="1"/>
          <p:nvPr/>
        </p:nvSpPr>
        <p:spPr>
          <a:xfrm>
            <a:off x="1655950" y="815425"/>
            <a:ext cx="5896200" cy="3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Je bois                    de+ le=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du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                  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de +la=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de la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                  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de + l’=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de l’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42" name="Google Shape;2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253124" y="903250"/>
            <a:ext cx="1805275" cy="163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51" y="1"/>
            <a:ext cx="1157602" cy="115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1091425" y="514350"/>
            <a:ext cx="7188300" cy="3920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9"/>
          <p:cNvSpPr txBox="1"/>
          <p:nvPr/>
        </p:nvSpPr>
        <p:spPr>
          <a:xfrm>
            <a:off x="1655950" y="815425"/>
            <a:ext cx="5896200" cy="3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Je bois                    de+ le=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du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                   </a:t>
            </a:r>
            <a:endParaRPr sz="35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Je bois 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du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Coca . </a:t>
            </a:r>
            <a:endParaRPr sz="35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51" name="Google Shape;2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253124" y="903250"/>
            <a:ext cx="1805275" cy="163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6349" y="2295775"/>
            <a:ext cx="1173250" cy="19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51" y="1"/>
            <a:ext cx="1157602" cy="115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1091425" y="514350"/>
            <a:ext cx="7188300" cy="3920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0"/>
          <p:cNvSpPr txBox="1"/>
          <p:nvPr/>
        </p:nvSpPr>
        <p:spPr>
          <a:xfrm>
            <a:off x="1655950" y="815425"/>
            <a:ext cx="5896200" cy="3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Je bois                 de+la=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de la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Je bois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de la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limonade.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          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61" name="Google Shape;26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253124" y="903250"/>
            <a:ext cx="1458076" cy="131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7899" y="2074700"/>
            <a:ext cx="1270775" cy="18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51" y="1"/>
            <a:ext cx="1157602" cy="115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69" name="Google Shape;269;p31"/>
          <p:cNvSpPr/>
          <p:nvPr/>
        </p:nvSpPr>
        <p:spPr>
          <a:xfrm>
            <a:off x="1091425" y="514350"/>
            <a:ext cx="7188300" cy="3920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1"/>
          <p:cNvSpPr txBox="1"/>
          <p:nvPr/>
        </p:nvSpPr>
        <p:spPr>
          <a:xfrm>
            <a:off x="1655950" y="815425"/>
            <a:ext cx="5896200" cy="3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Je bois                    de+ l’=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de l’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Je bois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de l’</a:t>
            </a:r>
            <a:r>
              <a:rPr lang="en-US" sz="3500">
                <a:solidFill>
                  <a:srgbClr val="0000FF"/>
                </a:solidFill>
                <a:latin typeface="Patrick Hand"/>
                <a:ea typeface="Patrick Hand"/>
                <a:cs typeface="Patrick Hand"/>
                <a:sym typeface="Patrick Hand"/>
              </a:rPr>
              <a:t>eau.</a:t>
            </a: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                         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271" name="Google Shape;2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253124" y="903250"/>
            <a:ext cx="1805275" cy="163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6350" y="2358475"/>
            <a:ext cx="1840200" cy="18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51" y="1"/>
            <a:ext cx="1157602" cy="115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279" name="Google Shape;279;p32"/>
          <p:cNvSpPr/>
          <p:nvPr/>
        </p:nvSpPr>
        <p:spPr>
          <a:xfrm>
            <a:off x="991050" y="627275"/>
            <a:ext cx="7853400" cy="417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</a:t>
            </a: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</a:t>
            </a:r>
            <a:r>
              <a:rPr lang="en-US" sz="19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Exercise : Qu’est- ce que tu manges? </a:t>
            </a:r>
            <a:endParaRPr sz="19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omic Sans MS"/>
              <a:buAutoNum type="arabicPeriod"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Je mange ( du/ de la / des) pain.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0" name="Google Shape;2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600" y="627275"/>
            <a:ext cx="3326325" cy="9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3738" y="1931675"/>
            <a:ext cx="1566650" cy="144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476" y="-68799"/>
            <a:ext cx="1157602" cy="1157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288" name="Google Shape;288;p33"/>
          <p:cNvSpPr/>
          <p:nvPr/>
        </p:nvSpPr>
        <p:spPr>
          <a:xfrm>
            <a:off x="689975" y="476725"/>
            <a:ext cx="7853400" cy="417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</a:t>
            </a: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</a:t>
            </a:r>
            <a:r>
              <a:rPr lang="en-US" sz="19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Exercise : Qu’est- ce que tu manges? </a:t>
            </a:r>
            <a:endParaRPr sz="19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omic Sans MS"/>
              <a:buAutoNum type="arabicPeriod"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Je mange ( du) pain.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9" name="Google Shape;2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975" y="539450"/>
            <a:ext cx="3326325" cy="9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3738" y="1931675"/>
            <a:ext cx="1566650" cy="144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4000" y="1982150"/>
            <a:ext cx="1248800" cy="10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97" name="Google Shape;297;p34"/>
          <p:cNvSpPr/>
          <p:nvPr/>
        </p:nvSpPr>
        <p:spPr>
          <a:xfrm>
            <a:off x="727600" y="759500"/>
            <a:ext cx="7853400" cy="38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</a:t>
            </a: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</a:t>
            </a:r>
            <a:r>
              <a:rPr lang="en-US" sz="19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Exercise : Qu’est- ce que tu manges? </a:t>
            </a:r>
            <a:endParaRPr sz="19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2.    Je mange ( du/ de la / des) frites.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8" name="Google Shape;2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500" y="865650"/>
            <a:ext cx="3326325" cy="9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5750" y="1971325"/>
            <a:ext cx="1220243" cy="17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5275"/>
            <a:ext cx="1084051" cy="7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06" name="Google Shape;306;p35"/>
          <p:cNvSpPr/>
          <p:nvPr/>
        </p:nvSpPr>
        <p:spPr>
          <a:xfrm>
            <a:off x="689975" y="476725"/>
            <a:ext cx="7853400" cy="417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</a:t>
            </a: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</a:t>
            </a:r>
            <a:r>
              <a:rPr lang="en-US" sz="19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Exercise : Qu’est- ce que tu manges? </a:t>
            </a:r>
            <a:endParaRPr sz="19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2.     Je mange (  des) frites.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7" name="Google Shape;3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975" y="539450"/>
            <a:ext cx="3326325" cy="9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5750" y="1971325"/>
            <a:ext cx="1220243" cy="17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6350" y="2182875"/>
            <a:ext cx="1248800" cy="10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43" name="Google Shape;43;p9"/>
          <p:cNvPicPr preferRelativeResize="0"/>
          <p:nvPr/>
        </p:nvPicPr>
        <p:blipFill rotWithShape="1">
          <a:blip r:embed="rId3">
            <a:alphaModFix/>
          </a:blip>
          <a:srcRect t="18592" b="18592"/>
          <a:stretch/>
        </p:blipFill>
        <p:spPr>
          <a:xfrm>
            <a:off x="0" y="0"/>
            <a:ext cx="9144000" cy="574357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/>
          <p:nvPr/>
        </p:nvSpPr>
        <p:spPr>
          <a:xfrm>
            <a:off x="94125" y="156200"/>
            <a:ext cx="5651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dirty="0" err="1">
                <a:solidFill>
                  <a:srgbClr val="0000FF"/>
                </a:solidFill>
                <a:latin typeface="Patrick Hand SC"/>
                <a:sym typeface="Patrick Hand SC"/>
              </a:rPr>
              <a:t>Chantez</a:t>
            </a:r>
            <a:r>
              <a:rPr lang="en-US" sz="7100" dirty="0">
                <a:solidFill>
                  <a:srgbClr val="0000FF"/>
                </a:solidFill>
                <a:latin typeface="Patrick Hand SC"/>
                <a:sym typeface="Patrick Hand SC"/>
              </a:rPr>
              <a:t>!</a:t>
            </a:r>
            <a:endParaRPr sz="500" dirty="0">
              <a:solidFill>
                <a:srgbClr val="0000FF"/>
              </a:solidFill>
            </a:endParaRPr>
          </a:p>
        </p:txBody>
      </p:sp>
      <p:sp>
        <p:nvSpPr>
          <p:cNvPr id="45" name="Google Shape;45;p9"/>
          <p:cNvSpPr txBox="1"/>
          <p:nvPr/>
        </p:nvSpPr>
        <p:spPr>
          <a:xfrm>
            <a:off x="1353900" y="1950275"/>
            <a:ext cx="6436200" cy="25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FFF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46" name="Google Shape;46;p9" descr="Bonjour&#10;©2011, alain le lait (music, lyrics &amp; animation)&#10;A new version (2011) of the Bonjour from the  'Soyons Amis' CD.&#10;The English version of this song is at&#10; http://www.youtube.com/watch?v=eECBSFwNtp0&#10;&#10;Bonjour, bonjour&#10;Comment ça va?&#10;Bonjour, bonjour&#10;Trés bien, merci&#10;Je suis content d'être ici&#10;Avec tous mes petits amis&#10;Bonjour, bonjour &#10;Comment ça va?&#10;&#10;http://www.yadeeda.com" title="Bonjour, Bonjour! - alain le lait (French greetings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1650" y="12178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15" name="Google Shape;315;p36"/>
          <p:cNvSpPr/>
          <p:nvPr/>
        </p:nvSpPr>
        <p:spPr>
          <a:xfrm>
            <a:off x="727600" y="759500"/>
            <a:ext cx="7853400" cy="38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</a:t>
            </a: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</a:t>
            </a:r>
            <a:r>
              <a:rPr lang="en-US" sz="19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Exercise : Qu’est- ce que tu manges? </a:t>
            </a:r>
            <a:endParaRPr sz="19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3.    Je mange ( du/ de la / des) pizza.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16" name="Google Shape;3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500" y="865650"/>
            <a:ext cx="3326325" cy="9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5275"/>
            <a:ext cx="1084051" cy="7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1675" y="1971425"/>
            <a:ext cx="1613575" cy="161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24" name="Google Shape;324;p37"/>
          <p:cNvSpPr/>
          <p:nvPr/>
        </p:nvSpPr>
        <p:spPr>
          <a:xfrm>
            <a:off x="727600" y="759500"/>
            <a:ext cx="7853400" cy="38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</a:t>
            </a: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</a:t>
            </a:r>
            <a:r>
              <a:rPr lang="en-US" sz="19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Exercise : Qu’est- ce que tu manges? </a:t>
            </a:r>
            <a:endParaRPr sz="19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3.    Je mange (  de la ) pizza.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25" name="Google Shape;3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500" y="865650"/>
            <a:ext cx="3326325" cy="9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5275"/>
            <a:ext cx="1084051" cy="7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1675" y="1971425"/>
            <a:ext cx="1613575" cy="161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8175" y="2195125"/>
            <a:ext cx="1248800" cy="10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34" name="Google Shape;334;p38"/>
          <p:cNvSpPr/>
          <p:nvPr/>
        </p:nvSpPr>
        <p:spPr>
          <a:xfrm>
            <a:off x="727600" y="759500"/>
            <a:ext cx="7853400" cy="38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</a:t>
            </a: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</a:t>
            </a:r>
            <a:r>
              <a:rPr lang="en-US" sz="19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Exercise : Qu’est- ce que tu bois? </a:t>
            </a:r>
            <a:endParaRPr sz="19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4.    Je bois ( du/ de la / des) limonade.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35" name="Google Shape;3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500" y="865650"/>
            <a:ext cx="3326325" cy="9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5275"/>
            <a:ext cx="1084051" cy="7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8049" y="2032325"/>
            <a:ext cx="1270775" cy="18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727600" y="759500"/>
            <a:ext cx="7853400" cy="38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</a:t>
            </a: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</a:t>
            </a:r>
            <a:r>
              <a:rPr lang="en-US" sz="19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Exercise : Qu’est- ce que tu bois? </a:t>
            </a:r>
            <a:endParaRPr sz="19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4.    Je bois (  de la ) limonade.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4" name="Google Shape;34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500" y="865650"/>
            <a:ext cx="3326325" cy="9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5275"/>
            <a:ext cx="1084051" cy="7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8049" y="2032325"/>
            <a:ext cx="1270775" cy="18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6350" y="2195125"/>
            <a:ext cx="1248800" cy="10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353" name="Google Shape;353;p40"/>
          <p:cNvSpPr/>
          <p:nvPr/>
        </p:nvSpPr>
        <p:spPr>
          <a:xfrm>
            <a:off x="727600" y="759500"/>
            <a:ext cx="7853400" cy="38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</a:t>
            </a: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</a:t>
            </a:r>
            <a:r>
              <a:rPr lang="en-US" sz="19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Exercise : Qu’est- ce que tu bois? </a:t>
            </a:r>
            <a:endParaRPr sz="19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5.    Je bois ( du/ de la / des) jus de pomme.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54" name="Google Shape;35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500" y="865650"/>
            <a:ext cx="3326325" cy="9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5275"/>
            <a:ext cx="1084051" cy="7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0227" y="2483952"/>
            <a:ext cx="1655955" cy="110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362" name="Google Shape;362;p41"/>
          <p:cNvSpPr/>
          <p:nvPr/>
        </p:nvSpPr>
        <p:spPr>
          <a:xfrm>
            <a:off x="727600" y="759500"/>
            <a:ext cx="7853400" cy="38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</a:t>
            </a: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</a:t>
            </a:r>
            <a:r>
              <a:rPr lang="en-US" sz="19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Exercise : Qu’est- ce que tu bois? </a:t>
            </a:r>
            <a:endParaRPr sz="19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5.    Je bois ( du) jus de pomme.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63" name="Google Shape;36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500" y="865650"/>
            <a:ext cx="3326325" cy="9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5275"/>
            <a:ext cx="1084051" cy="7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2227" y="2151214"/>
            <a:ext cx="1655955" cy="110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7075" y="2282925"/>
            <a:ext cx="1248800" cy="10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pic>
        <p:nvPicPr>
          <p:cNvPr id="372" name="Google Shape;372;p42" descr="A song for teaching food in French, using Taylor Swift’s “Shake it Off” as a backing track.&#10;&#10;Now with rolling-screen lyrics and pictures.&#10;&#10;(Intended for educational use. No copyright infringement intended.)&#10;&#10;Je mange du jambon&#10;Je mange du poisson&#10;Je mange du gâteau - oh oh&#10;Je bois de l’eau - oh oh &#10;&#10;Je mange des saucisses &#10;Je mange du riz&#10;Je mange de la pizza - ah ah&#10;Je bois du coca - ah ah&#10;&#10;Je mange du pain et je mange du fromage&#10;Je mange de la viande &#10;Je mange du poulet et&#10;Je bois du lait - hé hé&#10;&#10;Qu’est-ce que tu manges au petit déjeuner?&#10;Qu’est-ce que tu manges au déjeuner?&#10;Qu’est-ce que tu manges au dîner? Et...&#10;Qu’est-ce que tu bois?&#10;&#10;Je mange du bœuf&#10;Je mange des œufs &#10;Je mange de la salade - ah ah&#10;Je bois de la limonade - ah ah&#10;&#10;Je mange des pâtes &#10;Je mange une glace &#10;Je mange du pain grillé&#10;Je bois du café - hé hé &#10;&#10;Je mange des frites et je mange des chips,&#10;Je mange des céréales &#10;Je mange de l’escargot&#10;Je bois du chocolat chaud" title="Qu’est-ce que tu manges et qu’est-ce que tu bois? #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0725" y="1065875"/>
            <a:ext cx="5052725" cy="348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750" y="0"/>
            <a:ext cx="1041251" cy="104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9000" y="76200"/>
            <a:ext cx="2947425" cy="8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380" name="Google Shape;380;p43"/>
          <p:cNvSpPr/>
          <p:nvPr/>
        </p:nvSpPr>
        <p:spPr>
          <a:xfrm>
            <a:off x="991050" y="627275"/>
            <a:ext cx="7853400" cy="417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</a:t>
            </a: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Activité 1: Les Devoirs : Qu’est- ce que tu manges? </a:t>
            </a:r>
            <a:endParaRPr sz="19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1. le poisson                   Je mange ( du/ de la / des) poisson.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2. les oeufs                  Je mange (du/ de la / des) oeufs.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3. la salade                 Je mange (du/ de la / des ) salade.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81" name="Google Shape;3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075" y="0"/>
            <a:ext cx="3086100" cy="9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476" y="-68799"/>
            <a:ext cx="1157602" cy="115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5000" y="1813224"/>
            <a:ext cx="1274024" cy="7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8425" y="2729238"/>
            <a:ext cx="1103500" cy="83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5327" y="3903300"/>
            <a:ext cx="789702" cy="66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391" name="Google Shape;391;p44"/>
          <p:cNvSpPr/>
          <p:nvPr/>
        </p:nvSpPr>
        <p:spPr>
          <a:xfrm>
            <a:off x="991050" y="627275"/>
            <a:ext cx="7853400" cy="417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</a:t>
            </a: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Activité 2: Les Devoirs : Qu’est- ce que tu bois? </a:t>
            </a:r>
            <a:endParaRPr sz="1900" i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1. le lait                        Je bois ( du/ de la / des) lait.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                              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2. la limonade                  Je bois (du/ de la / des) limonade.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3. le café                 Je bois (du/ de la / des ) café.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92" name="Google Shape;39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075" y="0"/>
            <a:ext cx="3086100" cy="9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476" y="-68799"/>
            <a:ext cx="1157602" cy="115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4"/>
          <p:cNvPicPr preferRelativeResize="0"/>
          <p:nvPr/>
        </p:nvPicPr>
        <p:blipFill rotWithShape="1">
          <a:blip r:embed="rId5">
            <a:alphaModFix/>
          </a:blip>
          <a:srcRect r="4351" b="8800"/>
          <a:stretch/>
        </p:blipFill>
        <p:spPr>
          <a:xfrm>
            <a:off x="2518425" y="1718675"/>
            <a:ext cx="885973" cy="90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252425" y="2541775"/>
            <a:ext cx="885975" cy="8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2925" y="3907550"/>
            <a:ext cx="807425" cy="7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pic>
        <p:nvPicPr>
          <p:cNvPr id="402" name="Google Shape;402;p45"/>
          <p:cNvPicPr preferRelativeResize="0"/>
          <p:nvPr/>
        </p:nvPicPr>
        <p:blipFill rotWithShape="1">
          <a:blip r:embed="rId3">
            <a:alphaModFix/>
          </a:blip>
          <a:srcRect t="18592" b="18592"/>
          <a:stretch/>
        </p:blipFill>
        <p:spPr>
          <a:xfrm>
            <a:off x="0" y="0"/>
            <a:ext cx="9144000" cy="5743573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5"/>
          <p:cNvSpPr txBox="1"/>
          <p:nvPr/>
        </p:nvSpPr>
        <p:spPr>
          <a:xfrm>
            <a:off x="545725" y="2783750"/>
            <a:ext cx="56517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FF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LA FIN!!!</a:t>
            </a:r>
            <a:endParaRPr sz="6000">
              <a:solidFill>
                <a:srgbClr val="0000FF"/>
              </a:solidFill>
            </a:endParaRPr>
          </a:p>
        </p:txBody>
      </p:sp>
      <p:pic>
        <p:nvPicPr>
          <p:cNvPr id="404" name="Google Shape;40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5800" y="381000"/>
            <a:ext cx="3238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840700" y="664875"/>
            <a:ext cx="3462600" cy="4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900" dirty="0">
                <a:solidFill>
                  <a:srgbClr val="FF0000"/>
                </a:solidFill>
              </a:rPr>
              <a:t>         </a:t>
            </a:r>
            <a:r>
              <a:rPr lang="en-US" sz="1900" u="sng" dirty="0">
                <a:solidFill>
                  <a:srgbClr val="FF0000"/>
                </a:solidFill>
              </a:rPr>
              <a:t>Au </a:t>
            </a:r>
            <a:r>
              <a:rPr lang="en-US" sz="1900" u="sng" dirty="0" err="1">
                <a:solidFill>
                  <a:srgbClr val="FF0000"/>
                </a:solidFill>
              </a:rPr>
              <a:t>programme</a:t>
            </a:r>
            <a:r>
              <a:rPr lang="en-US" sz="1900" u="sng" dirty="0">
                <a:solidFill>
                  <a:srgbClr val="FF0000"/>
                </a:solidFill>
              </a:rPr>
              <a:t> </a:t>
            </a:r>
            <a:r>
              <a:rPr lang="en-US" sz="1900" u="sng" dirty="0" err="1">
                <a:solidFill>
                  <a:srgbClr val="FF0000"/>
                </a:solidFill>
              </a:rPr>
              <a:t>d’aujourd’hui</a:t>
            </a:r>
            <a:endParaRPr sz="1700" u="sng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                       </a:t>
            </a:r>
            <a:r>
              <a:rPr lang="en-US" sz="2100" u="sng" dirty="0">
                <a:solidFill>
                  <a:srgbClr val="0000FF"/>
                </a:solidFill>
              </a:rPr>
              <a:t> A la </a:t>
            </a:r>
            <a:r>
              <a:rPr lang="en-US" sz="2100" u="sng" dirty="0" err="1">
                <a:solidFill>
                  <a:srgbClr val="0000FF"/>
                </a:solidFill>
              </a:rPr>
              <a:t>cantine</a:t>
            </a:r>
            <a:r>
              <a:rPr lang="en-US" sz="2100" u="sng" dirty="0">
                <a:solidFill>
                  <a:srgbClr val="0000FF"/>
                </a:solidFill>
              </a:rPr>
              <a:t> </a:t>
            </a:r>
            <a:endParaRPr sz="2100" u="sng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1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           </a:t>
            </a: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                           </a:t>
            </a:r>
            <a:endParaRPr sz="17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                  </a:t>
            </a:r>
            <a:endParaRPr sz="17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1900" dirty="0"/>
              <a:t>                     </a:t>
            </a:r>
            <a:endParaRPr sz="1900" dirty="0"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3688" y="2009075"/>
            <a:ext cx="3236625" cy="259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pic>
        <p:nvPicPr>
          <p:cNvPr id="410" name="Google Shape;410;p46"/>
          <p:cNvPicPr preferRelativeResize="0"/>
          <p:nvPr/>
        </p:nvPicPr>
        <p:blipFill rotWithShape="1">
          <a:blip r:embed="rId3">
            <a:alphaModFix/>
          </a:blip>
          <a:srcRect t="18592" b="18592"/>
          <a:stretch/>
        </p:blipFill>
        <p:spPr>
          <a:xfrm>
            <a:off x="0" y="0"/>
            <a:ext cx="9144000" cy="5743573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6"/>
          <p:cNvSpPr txBox="1"/>
          <p:nvPr/>
        </p:nvSpPr>
        <p:spPr>
          <a:xfrm>
            <a:off x="-1" y="2209988"/>
            <a:ext cx="6156251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solidFill>
                  <a:srgbClr val="0000FF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Bonne </a:t>
            </a:r>
            <a:r>
              <a:rPr lang="en-US" sz="8000" dirty="0" err="1">
                <a:solidFill>
                  <a:srgbClr val="0000FF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journée</a:t>
            </a:r>
            <a:r>
              <a:rPr lang="en-US" sz="8000" dirty="0">
                <a:solidFill>
                  <a:srgbClr val="0000FF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!</a:t>
            </a:r>
            <a:endParaRPr sz="6000" dirty="0">
              <a:solidFill>
                <a:srgbClr val="0000FF"/>
              </a:solidFill>
            </a:endParaRPr>
          </a:p>
        </p:txBody>
      </p:sp>
      <p:pic>
        <p:nvPicPr>
          <p:cNvPr id="412" name="Google Shape;41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7900" y="381000"/>
            <a:ext cx="3238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424" name="Google Shape;424;p48"/>
          <p:cNvSpPr txBox="1">
            <a:spLocks noGrp="1"/>
          </p:cNvSpPr>
          <p:nvPr>
            <p:ph type="ctrTitle" idx="4294967295"/>
          </p:nvPr>
        </p:nvSpPr>
        <p:spPr>
          <a:xfrm>
            <a:off x="1830875" y="820648"/>
            <a:ext cx="53067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</a:pPr>
            <a:r>
              <a:rPr lang="en-US" sz="60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MERCI !</a:t>
            </a:r>
            <a:endParaRPr sz="6000" b="0" i="0" u="none" strike="noStrike" cap="none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425" name="Google Shape;425;p48"/>
          <p:cNvSpPr txBox="1">
            <a:spLocks noGrp="1"/>
          </p:cNvSpPr>
          <p:nvPr>
            <p:ph type="subTitle" idx="4294967295"/>
          </p:nvPr>
        </p:nvSpPr>
        <p:spPr>
          <a:xfrm>
            <a:off x="1755625" y="1504347"/>
            <a:ext cx="53067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rPr>
              <a:t>Des questions ?</a:t>
            </a:r>
            <a:endParaRPr sz="3600" b="1" i="0" u="none" strike="noStrike" cap="none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689975" y="476725"/>
            <a:ext cx="7853400" cy="417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Instructions: </a:t>
            </a: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Écoutez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Répétez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Écrivez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0" name="Google Shape;6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2975" y="2330375"/>
            <a:ext cx="1157600" cy="8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1151" y="3406201"/>
            <a:ext cx="1157602" cy="115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1150" y="998575"/>
            <a:ext cx="1041251" cy="104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68" name="Google Shape;68;p12"/>
          <p:cNvSpPr/>
          <p:nvPr/>
        </p:nvSpPr>
        <p:spPr>
          <a:xfrm>
            <a:off x="689975" y="476725"/>
            <a:ext cx="7853400" cy="417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 Repas  </a:t>
            </a: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 u="sng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300" y="1981538"/>
            <a:ext cx="476250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975" y="476713"/>
            <a:ext cx="323850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2018725" y="1249425"/>
            <a:ext cx="6374100" cy="358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2498350" y="1652538"/>
            <a:ext cx="5018100" cy="2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le poulet</a:t>
            </a: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9475" y="2722300"/>
            <a:ext cx="1724690" cy="145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6775" y="1451738"/>
            <a:ext cx="32385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0750" y="67800"/>
            <a:ext cx="1157600" cy="8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8350" y="33900"/>
            <a:ext cx="965976" cy="96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9500" y="67800"/>
            <a:ext cx="1041251" cy="104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1918375" y="847975"/>
            <a:ext cx="6374100" cy="358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 txBox="1"/>
          <p:nvPr/>
        </p:nvSpPr>
        <p:spPr>
          <a:xfrm>
            <a:off x="2069950" y="1313575"/>
            <a:ext cx="5018100" cy="2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   le pain</a:t>
            </a: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6425" y="1127313"/>
            <a:ext cx="32385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8275" y="2521300"/>
            <a:ext cx="1566650" cy="144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9525" y="0"/>
            <a:ext cx="1157600" cy="8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7125" y="0"/>
            <a:ext cx="1157602" cy="89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275" y="86075"/>
            <a:ext cx="1041251" cy="104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1918375" y="847975"/>
            <a:ext cx="5519100" cy="3586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2418825" y="1313575"/>
            <a:ext cx="4669200" cy="2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FF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   </a:t>
            </a:r>
            <a:endParaRPr sz="35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rgbClr val="FF0000"/>
                </a:solidFill>
                <a:latin typeface="Patrick Hand"/>
                <a:ea typeface="Patrick Hand"/>
                <a:cs typeface="Patrick Hand"/>
                <a:sym typeface="Patrick Hand"/>
              </a:rPr>
              <a:t>la pizza  </a:t>
            </a:r>
            <a:endParaRPr sz="4600">
              <a:solidFill>
                <a:srgbClr val="FF0000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0" y="1114788"/>
            <a:ext cx="323850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0475" y="2435600"/>
            <a:ext cx="1613575" cy="161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9000" y="170975"/>
            <a:ext cx="1157600" cy="8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6600" y="0"/>
            <a:ext cx="1157602" cy="105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93500"/>
            <a:ext cx="1041251" cy="104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F5F5F5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966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642</Words>
  <Application>Microsoft Office PowerPoint</Application>
  <PresentationFormat>On-screen Show (16:9)</PresentationFormat>
  <Paragraphs>550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Comic Sans MS</vt:lpstr>
      <vt:lpstr>Patrick Hand SC</vt:lpstr>
      <vt:lpstr>Patrick Hand</vt:lpstr>
      <vt:lpstr>Arial</vt:lpstr>
      <vt:lpstr>Talbot template</vt:lpstr>
      <vt:lpstr>Cours de français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français Lucas</dc:title>
  <dc:creator>Carla Gaskin</dc:creator>
  <cp:lastModifiedBy>Carla  Gaskin</cp:lastModifiedBy>
  <cp:revision>2</cp:revision>
  <dcterms:modified xsi:type="dcterms:W3CDTF">2021-04-02T15:44:29Z</dcterms:modified>
</cp:coreProperties>
</file>